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1" d="100"/>
          <a:sy n="101" d="100"/>
        </p:scale>
        <p:origin x="18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EC45CE-A381-4ACC-A2D7-7C9ADB0FB9A4}" type="slidenum">
              <a:rPr lang="he-IL" smtClean="0"/>
              <a:t>‹#›</a:t>
            </a:fld>
            <a:endParaRPr lang="he-I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EC45CE-A381-4ACC-A2D7-7C9ADB0FB9A4}"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EC45CE-A381-4ACC-A2D7-7C9ADB0FB9A4}"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EC45CE-A381-4ACC-A2D7-7C9ADB0FB9A4}"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EC45CE-A381-4ACC-A2D7-7C9ADB0FB9A4}" type="slidenum">
              <a:rPr lang="he-IL" smtClean="0"/>
              <a:t>‹#›</a:t>
            </a:fld>
            <a:endParaRPr lang="he-I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1EC45CE-A381-4ACC-A2D7-7C9ADB0FB9A4}"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1EC45CE-A381-4ACC-A2D7-7C9ADB0FB9A4}" type="slidenum">
              <a:rPr lang="he-IL" smtClean="0"/>
              <a:t>‹#›</a:t>
            </a:fld>
            <a:endParaRPr lang="he-I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1EC45CE-A381-4ACC-A2D7-7C9ADB0FB9A4}"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E1EC45CE-A381-4ACC-A2D7-7C9ADB0FB9A4}"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1EC45CE-A381-4ACC-A2D7-7C9ADB0FB9A4}" type="slidenum">
              <a:rPr lang="he-IL" smtClean="0"/>
              <a:t>‹#›</a:t>
            </a:fld>
            <a:endParaRPr lang="he-I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AD90E5CE-5ECF-4AF7-8763-9D35F11A7AE9}" type="datetimeFigureOut">
              <a:rPr lang="he-IL" smtClean="0"/>
              <a:t>ט"ו/אדר א/תשע"ט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1EC45CE-A381-4ACC-A2D7-7C9ADB0FB9A4}"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D90E5CE-5ECF-4AF7-8763-9D35F11A7AE9}" type="datetimeFigureOut">
              <a:rPr lang="he-IL" smtClean="0"/>
              <a:t>ט"ו/אדר א/תשע"ט</a:t>
            </a:fld>
            <a:endParaRPr lang="he-I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he-I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1EC45CE-A381-4ACC-A2D7-7C9ADB0FB9A4}"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he.wikisource.org/wiki/%D7%A7%D7%98%D7%92%D7%95%D7%A8%D7%99%D7%94:%D7%99%D7%A8%D7%9E%D7%99%D7%94%D7%95_%D7%9E%D7%98_%D7%99%D7%90" TargetMode="Externa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קרב בבית המדרש</a:t>
            </a:r>
            <a:endParaRPr lang="he-IL" dirty="0"/>
          </a:p>
        </p:txBody>
      </p:sp>
      <p:sp>
        <p:nvSpPr>
          <p:cNvPr id="3" name="כותרת משנה 2"/>
          <p:cNvSpPr>
            <a:spLocks noGrp="1"/>
          </p:cNvSpPr>
          <p:nvPr>
            <p:ph type="subTitle" idx="1"/>
          </p:nvPr>
        </p:nvSpPr>
        <p:spPr/>
        <p:txBody>
          <a:bodyPr/>
          <a:lstStyle/>
          <a:p>
            <a:r>
              <a:rPr lang="he-IL" dirty="0" smtClean="0"/>
              <a:t>תלמוד בבלי, מסכת </a:t>
            </a:r>
            <a:r>
              <a:rPr lang="he-IL" dirty="0"/>
              <a:t>בבלי בבא </a:t>
            </a:r>
            <a:r>
              <a:rPr lang="he-IL" dirty="0" err="1"/>
              <a:t>מציעא</a:t>
            </a:r>
            <a:r>
              <a:rPr lang="he-IL" dirty="0"/>
              <a:t> </a:t>
            </a:r>
            <a:r>
              <a:rPr lang="he-IL" dirty="0" smtClean="0"/>
              <a:t>דף פד </a:t>
            </a:r>
            <a:r>
              <a:rPr lang="he-IL" dirty="0"/>
              <a:t>ע"א</a:t>
            </a:r>
          </a:p>
        </p:txBody>
      </p:sp>
      <p:pic>
        <p:nvPicPr>
          <p:cNvPr id="5" name="תמונה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394"/>
            <a:ext cx="9144000" cy="12274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t>מערכה רביעית (3) – </a:t>
            </a:r>
            <a:br>
              <a:rPr lang="he-IL" dirty="0" smtClean="0"/>
            </a:br>
            <a:r>
              <a:rPr lang="he-IL" dirty="0" smtClean="0"/>
              <a:t>מותו של ריש לקיש ומותו של ר' יוחנן</a:t>
            </a:r>
            <a:endParaRPr lang="he-IL" dirty="0"/>
          </a:p>
        </p:txBody>
      </p:sp>
      <p:sp>
        <p:nvSpPr>
          <p:cNvPr id="3" name="מציין מיקום תוכן 2"/>
          <p:cNvSpPr>
            <a:spLocks noGrp="1"/>
          </p:cNvSpPr>
          <p:nvPr>
            <p:ph idx="1"/>
          </p:nvPr>
        </p:nvSpPr>
        <p:spPr/>
        <p:txBody>
          <a:bodyPr>
            <a:noAutofit/>
          </a:bodyPr>
          <a:lstStyle/>
          <a:p>
            <a:pPr>
              <a:lnSpc>
                <a:spcPct val="170000"/>
              </a:lnSpc>
              <a:buNone/>
            </a:pPr>
            <a:r>
              <a:rPr lang="he-IL" sz="2800" dirty="0" err="1" smtClean="0"/>
              <a:t>הוה</a:t>
            </a:r>
            <a:r>
              <a:rPr lang="he-IL" sz="2800" dirty="0" smtClean="0"/>
              <a:t> </a:t>
            </a:r>
            <a:r>
              <a:rPr lang="he-IL" sz="2800" dirty="0" err="1"/>
              <a:t>קא</a:t>
            </a:r>
            <a:r>
              <a:rPr lang="he-IL" sz="2800" dirty="0"/>
              <a:t> אזיל וקרע מאניה </a:t>
            </a:r>
            <a:r>
              <a:rPr lang="he-IL" sz="2800" dirty="0" err="1">
                <a:solidFill>
                  <a:schemeClr val="accent2"/>
                </a:solidFill>
              </a:rPr>
              <a:t>וקא</a:t>
            </a:r>
            <a:r>
              <a:rPr lang="he-IL" sz="2800" dirty="0">
                <a:solidFill>
                  <a:schemeClr val="accent2"/>
                </a:solidFill>
              </a:rPr>
              <a:t> בכי</a:t>
            </a:r>
            <a:r>
              <a:rPr lang="he-IL" sz="2800" dirty="0"/>
              <a:t> </a:t>
            </a:r>
            <a:endParaRPr lang="he-IL" sz="2800" dirty="0" smtClean="0"/>
          </a:p>
          <a:p>
            <a:pPr>
              <a:lnSpc>
                <a:spcPct val="170000"/>
              </a:lnSpc>
              <a:buNone/>
            </a:pPr>
            <a:r>
              <a:rPr lang="he-IL" sz="2800" dirty="0" smtClean="0"/>
              <a:t>ואמר: </a:t>
            </a:r>
            <a:r>
              <a:rPr lang="he-IL" sz="2800" dirty="0" err="1"/>
              <a:t>היכא</a:t>
            </a:r>
            <a:r>
              <a:rPr lang="he-IL" sz="2800" dirty="0"/>
              <a:t> את בר </a:t>
            </a:r>
            <a:r>
              <a:rPr lang="he-IL" sz="2800" dirty="0" err="1" smtClean="0"/>
              <a:t>לקישא</a:t>
            </a:r>
            <a:r>
              <a:rPr lang="he-IL" sz="2800" dirty="0" smtClean="0"/>
              <a:t>? </a:t>
            </a:r>
            <a:r>
              <a:rPr lang="he-IL" sz="2800" dirty="0" err="1"/>
              <a:t>היכא</a:t>
            </a:r>
            <a:r>
              <a:rPr lang="he-IL" sz="2800" dirty="0"/>
              <a:t> את בר </a:t>
            </a:r>
            <a:r>
              <a:rPr lang="he-IL" sz="2800" dirty="0" err="1"/>
              <a:t>לקישא</a:t>
            </a:r>
            <a:r>
              <a:rPr lang="he-IL" sz="2800" dirty="0"/>
              <a:t> </a:t>
            </a:r>
            <a:r>
              <a:rPr lang="he-IL" sz="2800" dirty="0" smtClean="0"/>
              <a:t>?</a:t>
            </a:r>
          </a:p>
          <a:p>
            <a:pPr>
              <a:lnSpc>
                <a:spcPct val="170000"/>
              </a:lnSpc>
              <a:buNone/>
            </a:pPr>
            <a:r>
              <a:rPr lang="he-IL" sz="2800" dirty="0" err="1" smtClean="0"/>
              <a:t>והוה</a:t>
            </a:r>
            <a:r>
              <a:rPr lang="he-IL" sz="2800" dirty="0" smtClean="0"/>
              <a:t> </a:t>
            </a:r>
            <a:r>
              <a:rPr lang="he-IL" sz="2800" dirty="0" err="1"/>
              <a:t>קא</a:t>
            </a:r>
            <a:r>
              <a:rPr lang="he-IL" sz="2800" dirty="0"/>
              <a:t> </a:t>
            </a:r>
            <a:r>
              <a:rPr lang="he-IL" sz="2800" dirty="0" err="1"/>
              <a:t>צוח</a:t>
            </a:r>
            <a:r>
              <a:rPr lang="he-IL" sz="2800" dirty="0"/>
              <a:t> עד </a:t>
            </a:r>
            <a:r>
              <a:rPr lang="he-IL" sz="2800" dirty="0" err="1"/>
              <a:t>דשף</a:t>
            </a:r>
            <a:r>
              <a:rPr lang="he-IL" sz="2800" dirty="0"/>
              <a:t> </a:t>
            </a:r>
            <a:r>
              <a:rPr lang="he-IL" sz="2800" dirty="0" err="1"/>
              <a:t>דעתיה</a:t>
            </a:r>
            <a:r>
              <a:rPr lang="he-IL" sz="2800" dirty="0"/>
              <a:t> [מיניה] </a:t>
            </a:r>
            <a:endParaRPr lang="en-US" sz="2800" dirty="0"/>
          </a:p>
          <a:p>
            <a:pPr>
              <a:lnSpc>
                <a:spcPct val="170000"/>
              </a:lnSpc>
              <a:buNone/>
            </a:pPr>
            <a:r>
              <a:rPr lang="he-IL" sz="2800" dirty="0" err="1"/>
              <a:t>בעו</a:t>
            </a:r>
            <a:r>
              <a:rPr lang="he-IL" sz="2800" dirty="0"/>
              <a:t> רבנן רחמי עליה ונח </a:t>
            </a:r>
            <a:r>
              <a:rPr lang="he-IL" sz="2800" dirty="0" err="1" smtClean="0"/>
              <a:t>נפשיה</a:t>
            </a:r>
            <a:endParaRPr lang="en-US" sz="2800"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extLst>
      <p:ext uri="{BB962C8B-B14F-4D97-AF65-F5344CB8AC3E}">
        <p14:creationId xmlns:p14="http://schemas.microsoft.com/office/powerpoint/2010/main" val="2318933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שאלות</a:t>
            </a:r>
            <a:endParaRPr lang="he-IL" dirty="0"/>
          </a:p>
        </p:txBody>
      </p:sp>
      <p:sp>
        <p:nvSpPr>
          <p:cNvPr id="3" name="מציין מיקום תוכן 2"/>
          <p:cNvSpPr>
            <a:spLocks noGrp="1"/>
          </p:cNvSpPr>
          <p:nvPr>
            <p:ph idx="1"/>
          </p:nvPr>
        </p:nvSpPr>
        <p:spPr/>
        <p:txBody>
          <a:bodyPr>
            <a:noAutofit/>
          </a:bodyPr>
          <a:lstStyle/>
          <a:p>
            <a:pPr lvl="0">
              <a:lnSpc>
                <a:spcPct val="150000"/>
              </a:lnSpc>
            </a:pPr>
            <a:r>
              <a:rPr lang="he-IL" sz="2800" dirty="0" smtClean="0"/>
              <a:t>לאורך הסיפור מופיעים ביטויים המלמדים שר' יוחנן סבור שהוא עושה</a:t>
            </a:r>
            <a:r>
              <a:rPr lang="en-US" sz="2800" dirty="0" smtClean="0"/>
              <a:t>/</a:t>
            </a:r>
            <a:r>
              <a:rPr lang="he-IL" sz="2800" dirty="0" smtClean="0"/>
              <a:t> עשה טובה לריש לקיש בכך שהוא נטל אותו תחת חסותו. מצאו את הביטויים הללו.</a:t>
            </a:r>
          </a:p>
          <a:p>
            <a:pPr>
              <a:lnSpc>
                <a:spcPct val="150000"/>
              </a:lnSpc>
            </a:pPr>
            <a:r>
              <a:rPr lang="he-IL" sz="2800" dirty="0" smtClean="0"/>
              <a:t>בסוף הסיפור ר' יוחנן מגלה שבעצם הסיבה שהוא בחר בו בראשית הסיפור היא לא כדי 'לעשות טובה' לריש לקיש, אלא מסיבה אחרת. מה מצא ר' יוחנן בריש לקיש על הירדן, שבגללו הוא משך אותו לבית המדרש?</a:t>
            </a:r>
            <a:endParaRPr lang="he-IL" sz="2800"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מערכה ראשונה – המפגש בירדן</a:t>
            </a:r>
            <a:endParaRPr lang="he-IL" dirty="0"/>
          </a:p>
        </p:txBody>
      </p:sp>
      <p:sp>
        <p:nvSpPr>
          <p:cNvPr id="3" name="מציין מיקום תוכן 2"/>
          <p:cNvSpPr>
            <a:spLocks noGrp="1"/>
          </p:cNvSpPr>
          <p:nvPr>
            <p:ph idx="1"/>
          </p:nvPr>
        </p:nvSpPr>
        <p:spPr/>
        <p:txBody>
          <a:bodyPr>
            <a:noAutofit/>
          </a:bodyPr>
          <a:lstStyle/>
          <a:p>
            <a:pPr>
              <a:lnSpc>
                <a:spcPct val="150000"/>
              </a:lnSpc>
              <a:buNone/>
            </a:pPr>
            <a:r>
              <a:rPr lang="he-IL" dirty="0" smtClean="0">
                <a:solidFill>
                  <a:srgbClr val="FF0000"/>
                </a:solidFill>
              </a:rPr>
              <a:t>יומא חד </a:t>
            </a:r>
            <a:r>
              <a:rPr lang="he-IL" dirty="0" err="1" smtClean="0"/>
              <a:t>הוה</a:t>
            </a:r>
            <a:r>
              <a:rPr lang="he-IL" dirty="0" smtClean="0"/>
              <a:t> </a:t>
            </a:r>
            <a:r>
              <a:rPr lang="he-IL" dirty="0" err="1"/>
              <a:t>קא</a:t>
            </a:r>
            <a:r>
              <a:rPr lang="he-IL" dirty="0"/>
              <a:t> סחי ר' יוחנן </a:t>
            </a:r>
            <a:r>
              <a:rPr lang="he-IL" dirty="0" err="1"/>
              <a:t>בירדנא</a:t>
            </a:r>
            <a:r>
              <a:rPr lang="he-IL" dirty="0"/>
              <a:t> </a:t>
            </a:r>
            <a:endParaRPr lang="en-US" dirty="0"/>
          </a:p>
          <a:p>
            <a:pPr>
              <a:lnSpc>
                <a:spcPct val="150000"/>
              </a:lnSpc>
              <a:buNone/>
            </a:pPr>
            <a:r>
              <a:rPr lang="he-IL" dirty="0" smtClean="0"/>
              <a:t>חזייה </a:t>
            </a:r>
            <a:r>
              <a:rPr lang="he-IL" dirty="0"/>
              <a:t>ריש לקיש </a:t>
            </a:r>
            <a:r>
              <a:rPr lang="he-IL" dirty="0" err="1"/>
              <a:t>ושוור</a:t>
            </a:r>
            <a:r>
              <a:rPr lang="he-IL" dirty="0"/>
              <a:t> </a:t>
            </a:r>
            <a:r>
              <a:rPr lang="he-IL" dirty="0" err="1"/>
              <a:t>לירדנא</a:t>
            </a:r>
            <a:r>
              <a:rPr lang="he-IL" dirty="0"/>
              <a:t> </a:t>
            </a:r>
            <a:r>
              <a:rPr lang="he-IL" dirty="0" err="1"/>
              <a:t>אבתריה</a:t>
            </a:r>
            <a:r>
              <a:rPr lang="he-IL" dirty="0"/>
              <a:t> </a:t>
            </a:r>
            <a:endParaRPr lang="en-US" dirty="0"/>
          </a:p>
          <a:p>
            <a:pPr>
              <a:lnSpc>
                <a:spcPct val="150000"/>
              </a:lnSpc>
              <a:buNone/>
            </a:pPr>
            <a:r>
              <a:rPr lang="he-IL" dirty="0"/>
              <a:t>אמר ליה: חילך </a:t>
            </a:r>
            <a:r>
              <a:rPr lang="he-IL" dirty="0" smtClean="0"/>
              <a:t>לאורייתא</a:t>
            </a:r>
            <a:endParaRPr lang="en-US" dirty="0"/>
          </a:p>
          <a:p>
            <a:pPr>
              <a:lnSpc>
                <a:spcPct val="150000"/>
              </a:lnSpc>
              <a:buNone/>
            </a:pPr>
            <a:r>
              <a:rPr lang="he-IL" dirty="0"/>
              <a:t>אמר ליה: </a:t>
            </a:r>
            <a:r>
              <a:rPr lang="he-IL" dirty="0">
                <a:solidFill>
                  <a:schemeClr val="accent6"/>
                </a:solidFill>
              </a:rPr>
              <a:t>שופרך</a:t>
            </a:r>
            <a:r>
              <a:rPr lang="he-IL" dirty="0"/>
              <a:t> </a:t>
            </a:r>
            <a:r>
              <a:rPr lang="he-IL" dirty="0" smtClean="0"/>
              <a:t>לנשי </a:t>
            </a:r>
            <a:endParaRPr lang="en-US" dirty="0"/>
          </a:p>
          <a:p>
            <a:pPr>
              <a:lnSpc>
                <a:spcPct val="150000"/>
              </a:lnSpc>
              <a:buNone/>
            </a:pPr>
            <a:r>
              <a:rPr lang="he-IL" dirty="0" smtClean="0"/>
              <a:t>אמר ליה: </a:t>
            </a:r>
            <a:r>
              <a:rPr lang="he-IL" dirty="0"/>
              <a:t>אי הדרת בך </a:t>
            </a:r>
            <a:r>
              <a:rPr lang="he-IL" dirty="0" err="1">
                <a:solidFill>
                  <a:schemeClr val="tx2"/>
                </a:solidFill>
              </a:rPr>
              <a:t>יהיבנא</a:t>
            </a:r>
            <a:r>
              <a:rPr lang="he-IL" dirty="0">
                <a:solidFill>
                  <a:schemeClr val="tx2"/>
                </a:solidFill>
              </a:rPr>
              <a:t> לך אחותי</a:t>
            </a:r>
            <a:r>
              <a:rPr lang="he-IL" dirty="0"/>
              <a:t> </a:t>
            </a:r>
            <a:r>
              <a:rPr lang="he-IL" dirty="0" err="1">
                <a:solidFill>
                  <a:schemeClr val="accent6"/>
                </a:solidFill>
              </a:rPr>
              <a:t>דשפירא</a:t>
            </a:r>
            <a:r>
              <a:rPr lang="he-IL" dirty="0"/>
              <a:t> מינאי </a:t>
            </a:r>
            <a:endParaRPr lang="en-US" dirty="0"/>
          </a:p>
          <a:p>
            <a:pPr>
              <a:lnSpc>
                <a:spcPct val="150000"/>
              </a:lnSpc>
              <a:buNone/>
            </a:pPr>
            <a:r>
              <a:rPr lang="he-IL" dirty="0"/>
              <a:t>קביל </a:t>
            </a:r>
            <a:r>
              <a:rPr lang="he-IL" dirty="0" smtClean="0"/>
              <a:t>עליה.</a:t>
            </a:r>
            <a:endParaRPr lang="en-US" dirty="0"/>
          </a:p>
          <a:p>
            <a:pPr>
              <a:lnSpc>
                <a:spcPct val="150000"/>
              </a:lnSpc>
              <a:buNone/>
            </a:pPr>
            <a:r>
              <a:rPr lang="he-IL" dirty="0"/>
              <a:t>בעי </a:t>
            </a:r>
            <a:r>
              <a:rPr lang="he-IL" dirty="0" err="1"/>
              <a:t>למיהדר</a:t>
            </a:r>
            <a:r>
              <a:rPr lang="he-IL" dirty="0"/>
              <a:t> </a:t>
            </a:r>
            <a:r>
              <a:rPr lang="he-IL" dirty="0" err="1"/>
              <a:t>לאתויי</a:t>
            </a:r>
            <a:r>
              <a:rPr lang="he-IL" dirty="0"/>
              <a:t> מאניה ולא מצי </a:t>
            </a:r>
            <a:r>
              <a:rPr lang="he-IL" dirty="0" smtClean="0"/>
              <a:t>הדר. </a:t>
            </a:r>
            <a:endParaRPr lang="en-US" dirty="0"/>
          </a:p>
          <a:p>
            <a:pPr>
              <a:lnSpc>
                <a:spcPct val="150000"/>
              </a:lnSpc>
              <a:buNone/>
            </a:pPr>
            <a:r>
              <a:rPr lang="he-IL" dirty="0" err="1"/>
              <a:t>אקרייה</a:t>
            </a:r>
            <a:r>
              <a:rPr lang="he-IL" dirty="0"/>
              <a:t> </a:t>
            </a:r>
            <a:r>
              <a:rPr lang="he-IL" dirty="0" err="1"/>
              <a:t>ואתנייה</a:t>
            </a:r>
            <a:r>
              <a:rPr lang="he-IL" dirty="0"/>
              <a:t> </a:t>
            </a:r>
            <a:r>
              <a:rPr lang="he-IL" dirty="0" err="1"/>
              <a:t>ושוייה</a:t>
            </a:r>
            <a:r>
              <a:rPr lang="he-IL" dirty="0"/>
              <a:t> גברא </a:t>
            </a:r>
            <a:r>
              <a:rPr lang="he-IL" dirty="0" smtClean="0"/>
              <a:t>רבא.</a:t>
            </a:r>
            <a:endParaRPr lang="en-US" dirty="0"/>
          </a:p>
          <a:p>
            <a:pPr>
              <a:lnSpc>
                <a:spcPct val="150000"/>
              </a:lnSpc>
              <a:buNone/>
            </a:pPr>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שאלות</a:t>
            </a:r>
            <a:endParaRPr lang="he-IL" dirty="0"/>
          </a:p>
        </p:txBody>
      </p:sp>
      <p:sp>
        <p:nvSpPr>
          <p:cNvPr id="3" name="מציין מיקום תוכן 2"/>
          <p:cNvSpPr>
            <a:spLocks noGrp="1"/>
          </p:cNvSpPr>
          <p:nvPr>
            <p:ph idx="1"/>
          </p:nvPr>
        </p:nvSpPr>
        <p:spPr/>
        <p:txBody>
          <a:bodyPr>
            <a:normAutofit/>
          </a:bodyPr>
          <a:lstStyle/>
          <a:p>
            <a:pPr lvl="0">
              <a:lnSpc>
                <a:spcPct val="150000"/>
              </a:lnSpc>
            </a:pPr>
            <a:r>
              <a:rPr lang="he-IL" sz="2800" dirty="0"/>
              <a:t>מהו הדבר המיוחד בר' יוחנן, בעיני ריש לקיש?</a:t>
            </a:r>
            <a:endParaRPr lang="en-US" sz="2800" dirty="0"/>
          </a:p>
          <a:p>
            <a:pPr lvl="0">
              <a:lnSpc>
                <a:spcPct val="150000"/>
              </a:lnSpc>
            </a:pPr>
            <a:r>
              <a:rPr lang="he-IL" sz="2800" dirty="0"/>
              <a:t>מהו הדבר המיוחד בריש לקיש בעיני ר' יוחנן?</a:t>
            </a:r>
            <a:endParaRPr lang="en-US" sz="2800" dirty="0"/>
          </a:p>
          <a:p>
            <a:pPr lvl="0">
              <a:lnSpc>
                <a:spcPct val="150000"/>
              </a:lnSpc>
            </a:pPr>
            <a:r>
              <a:rPr lang="he-IL" sz="2800" dirty="0"/>
              <a:t>מה משמעות הביטוי 'חילך לאורייתא'?</a:t>
            </a:r>
            <a:endParaRPr lang="en-US" sz="2800" dirty="0"/>
          </a:p>
          <a:p>
            <a:pPr lvl="0">
              <a:lnSpc>
                <a:spcPct val="150000"/>
              </a:lnSpc>
            </a:pPr>
            <a:r>
              <a:rPr lang="he-IL" sz="2800" dirty="0"/>
              <a:t>מדוע לאחר שריש לקיש מחליט ללמוד תורה הוא כבר לא מצליח לקפוץ מעל לירדן</a:t>
            </a:r>
            <a:r>
              <a:rPr lang="he-IL" sz="2800" dirty="0" smtClean="0"/>
              <a:t>?</a:t>
            </a:r>
          </a:p>
          <a:p>
            <a:pPr lvl="0">
              <a:lnSpc>
                <a:spcPct val="150000"/>
              </a:lnSpc>
            </a:pPr>
            <a:r>
              <a:rPr lang="he-IL" sz="2800" dirty="0" smtClean="0"/>
              <a:t>מצא בקטע ביטויים המבטאים מפגש בין תורה לבין </a:t>
            </a:r>
            <a:r>
              <a:rPr lang="he-IL" sz="2800" dirty="0" err="1" smtClean="0"/>
              <a:t>כח</a:t>
            </a:r>
            <a:r>
              <a:rPr lang="he-IL" sz="2800" dirty="0" smtClean="0"/>
              <a:t>. </a:t>
            </a:r>
            <a:endParaRPr lang="en-US" sz="2800" dirty="0"/>
          </a:p>
          <a:p>
            <a:pPr>
              <a:lnSpc>
                <a:spcPct val="150000"/>
              </a:lnSpc>
              <a:buNone/>
            </a:pPr>
            <a:endParaRPr lang="he-IL" sz="2800"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מערכה שנייה – בית המדרש</a:t>
            </a:r>
            <a:endParaRPr lang="he-IL" dirty="0"/>
          </a:p>
        </p:txBody>
      </p:sp>
      <p:sp>
        <p:nvSpPr>
          <p:cNvPr id="3" name="מציין מיקום תוכן 2"/>
          <p:cNvSpPr>
            <a:spLocks noGrp="1"/>
          </p:cNvSpPr>
          <p:nvPr>
            <p:ph idx="1"/>
          </p:nvPr>
        </p:nvSpPr>
        <p:spPr>
          <a:xfrm>
            <a:off x="457200" y="1600200"/>
            <a:ext cx="8229600" cy="5141168"/>
          </a:xfrm>
        </p:spPr>
        <p:txBody>
          <a:bodyPr>
            <a:noAutofit/>
          </a:bodyPr>
          <a:lstStyle/>
          <a:p>
            <a:pPr>
              <a:lnSpc>
                <a:spcPts val="2880"/>
              </a:lnSpc>
              <a:buNone/>
            </a:pPr>
            <a:r>
              <a:rPr lang="he-IL" dirty="0">
                <a:solidFill>
                  <a:srgbClr val="FF0000"/>
                </a:solidFill>
              </a:rPr>
              <a:t>יומא חד</a:t>
            </a:r>
            <a:r>
              <a:rPr lang="he-IL" dirty="0"/>
              <a:t> הוו מפלגי בי </a:t>
            </a:r>
            <a:r>
              <a:rPr lang="he-IL" dirty="0" err="1"/>
              <a:t>מדרשא</a:t>
            </a:r>
            <a:r>
              <a:rPr lang="he-IL" dirty="0"/>
              <a:t> </a:t>
            </a:r>
            <a:r>
              <a:rPr lang="he-IL" dirty="0" smtClean="0"/>
              <a:t>– </a:t>
            </a:r>
          </a:p>
          <a:p>
            <a:pPr>
              <a:lnSpc>
                <a:spcPts val="2880"/>
              </a:lnSpc>
              <a:buNone/>
            </a:pPr>
            <a:r>
              <a:rPr lang="he-IL" dirty="0"/>
              <a:t>	</a:t>
            </a:r>
            <a:r>
              <a:rPr lang="he-IL" dirty="0" smtClean="0"/>
              <a:t>	הסייף </a:t>
            </a:r>
            <a:r>
              <a:rPr lang="he-IL" dirty="0"/>
              <a:t>והסכין והפגיון והרומח ומגל יד ומגל קציר </a:t>
            </a:r>
            <a:endParaRPr lang="he-IL" dirty="0" smtClean="0"/>
          </a:p>
          <a:p>
            <a:pPr>
              <a:lnSpc>
                <a:spcPts val="2880"/>
              </a:lnSpc>
              <a:buNone/>
            </a:pPr>
            <a:r>
              <a:rPr lang="he-IL" dirty="0" smtClean="0"/>
              <a:t>		מאימתי </a:t>
            </a:r>
            <a:r>
              <a:rPr lang="he-IL" dirty="0" err="1"/>
              <a:t>מקבלין</a:t>
            </a:r>
            <a:r>
              <a:rPr lang="he-IL" dirty="0"/>
              <a:t> </a:t>
            </a:r>
            <a:r>
              <a:rPr lang="he-IL" dirty="0" smtClean="0"/>
              <a:t>טומאה? </a:t>
            </a:r>
            <a:endParaRPr lang="en-US" dirty="0"/>
          </a:p>
          <a:p>
            <a:pPr>
              <a:lnSpc>
                <a:spcPts val="2880"/>
              </a:lnSpc>
              <a:buNone/>
            </a:pPr>
            <a:r>
              <a:rPr lang="he-IL" dirty="0" smtClean="0"/>
              <a:t>		משעת </a:t>
            </a:r>
            <a:r>
              <a:rPr lang="he-IL" dirty="0"/>
              <a:t>גמר </a:t>
            </a:r>
            <a:r>
              <a:rPr lang="he-IL" dirty="0" smtClean="0"/>
              <a:t>מלאכתן!</a:t>
            </a:r>
            <a:endParaRPr lang="en-US" dirty="0"/>
          </a:p>
          <a:p>
            <a:pPr>
              <a:lnSpc>
                <a:spcPts val="2880"/>
              </a:lnSpc>
              <a:buNone/>
            </a:pPr>
            <a:r>
              <a:rPr lang="he-IL" dirty="0"/>
              <a:t>ומאימתי גמר </a:t>
            </a:r>
            <a:r>
              <a:rPr lang="he-IL" dirty="0" smtClean="0"/>
              <a:t>מלאכתן?</a:t>
            </a:r>
            <a:endParaRPr lang="en-US" dirty="0"/>
          </a:p>
          <a:p>
            <a:pPr>
              <a:lnSpc>
                <a:spcPts val="2880"/>
              </a:lnSpc>
              <a:buNone/>
            </a:pPr>
            <a:r>
              <a:rPr lang="he-IL" dirty="0"/>
              <a:t>רבי יוחנן </a:t>
            </a:r>
            <a:r>
              <a:rPr lang="he-IL" dirty="0" smtClean="0"/>
              <a:t>אמר: </a:t>
            </a:r>
            <a:r>
              <a:rPr lang="he-IL" dirty="0" err="1"/>
              <a:t>משיצרפם</a:t>
            </a:r>
            <a:r>
              <a:rPr lang="he-IL" dirty="0"/>
              <a:t> בכבשן </a:t>
            </a:r>
            <a:endParaRPr lang="en-US" dirty="0"/>
          </a:p>
          <a:p>
            <a:pPr>
              <a:lnSpc>
                <a:spcPts val="2880"/>
              </a:lnSpc>
              <a:buNone/>
            </a:pPr>
            <a:r>
              <a:rPr lang="he-IL" dirty="0"/>
              <a:t>ריש לקיש </a:t>
            </a:r>
            <a:r>
              <a:rPr lang="he-IL" dirty="0" smtClean="0"/>
              <a:t>אמר: </a:t>
            </a:r>
            <a:r>
              <a:rPr lang="he-IL" dirty="0" err="1"/>
              <a:t>משיצחצחן</a:t>
            </a:r>
            <a:r>
              <a:rPr lang="he-IL" dirty="0"/>
              <a:t> במים </a:t>
            </a:r>
            <a:endParaRPr lang="en-US" dirty="0"/>
          </a:p>
          <a:p>
            <a:pPr>
              <a:lnSpc>
                <a:spcPts val="2880"/>
              </a:lnSpc>
              <a:buNone/>
            </a:pPr>
            <a:r>
              <a:rPr lang="he-IL" dirty="0" smtClean="0"/>
              <a:t>אמר ליה: </a:t>
            </a:r>
            <a:r>
              <a:rPr lang="he-IL" dirty="0" err="1"/>
              <a:t>לסטאה</a:t>
            </a:r>
            <a:r>
              <a:rPr lang="he-IL" dirty="0"/>
              <a:t> </a:t>
            </a:r>
            <a:r>
              <a:rPr lang="he-IL" dirty="0" err="1"/>
              <a:t>בלסטיותיה</a:t>
            </a:r>
            <a:r>
              <a:rPr lang="he-IL" dirty="0"/>
              <a:t> </a:t>
            </a:r>
            <a:r>
              <a:rPr lang="he-IL" dirty="0" smtClean="0"/>
              <a:t>ידע.</a:t>
            </a:r>
            <a:endParaRPr lang="en-US" dirty="0"/>
          </a:p>
          <a:p>
            <a:pPr>
              <a:lnSpc>
                <a:spcPts val="2880"/>
              </a:lnSpc>
              <a:buNone/>
            </a:pPr>
            <a:r>
              <a:rPr lang="he-IL" dirty="0"/>
              <a:t>אמר </a:t>
            </a:r>
            <a:r>
              <a:rPr lang="he-IL" dirty="0" smtClean="0"/>
              <a:t>ליה: </a:t>
            </a:r>
            <a:r>
              <a:rPr lang="he-IL" dirty="0"/>
              <a:t>ומאי </a:t>
            </a:r>
            <a:r>
              <a:rPr lang="he-IL" dirty="0" err="1"/>
              <a:t>אהנת</a:t>
            </a:r>
            <a:r>
              <a:rPr lang="he-IL" dirty="0"/>
              <a:t> לי התם רבי קרו </a:t>
            </a:r>
            <a:r>
              <a:rPr lang="he-IL" dirty="0" smtClean="0"/>
              <a:t>לי, </a:t>
            </a:r>
            <a:r>
              <a:rPr lang="he-IL" dirty="0"/>
              <a:t>הכא רבי קרו </a:t>
            </a:r>
            <a:r>
              <a:rPr lang="he-IL" dirty="0" smtClean="0"/>
              <a:t>לי!! </a:t>
            </a:r>
            <a:endParaRPr lang="en-US" dirty="0"/>
          </a:p>
          <a:p>
            <a:pPr>
              <a:lnSpc>
                <a:spcPts val="2880"/>
              </a:lnSpc>
              <a:buNone/>
            </a:pPr>
            <a:r>
              <a:rPr lang="he-IL" dirty="0"/>
              <a:t>אמר </a:t>
            </a:r>
            <a:r>
              <a:rPr lang="he-IL" dirty="0" smtClean="0"/>
              <a:t>ליה: </a:t>
            </a:r>
            <a:r>
              <a:rPr lang="he-IL" dirty="0" err="1"/>
              <a:t>אהנאי</a:t>
            </a:r>
            <a:r>
              <a:rPr lang="he-IL" dirty="0"/>
              <a:t> לך </a:t>
            </a:r>
            <a:r>
              <a:rPr lang="he-IL" dirty="0" err="1"/>
              <a:t>דאקרבינך</a:t>
            </a:r>
            <a:r>
              <a:rPr lang="he-IL" dirty="0"/>
              <a:t> תחת כנפי </a:t>
            </a:r>
            <a:r>
              <a:rPr lang="he-IL" dirty="0" smtClean="0"/>
              <a:t>השכינה. </a:t>
            </a:r>
            <a:endParaRPr lang="en-US" dirty="0"/>
          </a:p>
          <a:p>
            <a:pPr>
              <a:lnSpc>
                <a:spcPts val="2880"/>
              </a:lnSpc>
            </a:pPr>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שאלות על המערכה </a:t>
            </a:r>
            <a:r>
              <a:rPr lang="he-IL" dirty="0" err="1" smtClean="0"/>
              <a:t>השניה</a:t>
            </a:r>
            <a:endParaRPr lang="he-IL" dirty="0"/>
          </a:p>
        </p:txBody>
      </p:sp>
      <p:sp>
        <p:nvSpPr>
          <p:cNvPr id="3" name="מציין מיקום תוכן 2"/>
          <p:cNvSpPr>
            <a:spLocks noGrp="1"/>
          </p:cNvSpPr>
          <p:nvPr>
            <p:ph idx="1"/>
          </p:nvPr>
        </p:nvSpPr>
        <p:spPr/>
        <p:txBody>
          <a:bodyPr>
            <a:normAutofit/>
          </a:bodyPr>
          <a:lstStyle/>
          <a:p>
            <a:pPr lvl="0">
              <a:lnSpc>
                <a:spcPct val="150000"/>
              </a:lnSpc>
            </a:pPr>
            <a:r>
              <a:rPr lang="he-IL" sz="2800" dirty="0"/>
              <a:t>מדוע ר' יוחנן מעליב את ריש לקיש?</a:t>
            </a:r>
            <a:endParaRPr lang="en-US" sz="2800" dirty="0"/>
          </a:p>
          <a:p>
            <a:pPr lvl="0">
              <a:lnSpc>
                <a:spcPct val="150000"/>
              </a:lnSpc>
            </a:pPr>
            <a:r>
              <a:rPr lang="he-IL" sz="2800" dirty="0"/>
              <a:t>מהי האשמה שמפנה ריש לקיש </a:t>
            </a:r>
            <a:r>
              <a:rPr lang="he-IL" sz="2800" dirty="0" err="1"/>
              <a:t>לר</a:t>
            </a:r>
            <a:r>
              <a:rPr lang="he-IL" sz="2800" dirty="0"/>
              <a:t>' יוחנן בדבריו 'התם רבי קרו לי, </a:t>
            </a:r>
            <a:r>
              <a:rPr lang="he-IL" sz="2800" dirty="0" smtClean="0"/>
              <a:t>'הכא </a:t>
            </a:r>
            <a:r>
              <a:rPr lang="he-IL" sz="2800" dirty="0"/>
              <a:t>רבי קרו לי'?</a:t>
            </a:r>
            <a:endParaRPr lang="en-US" sz="2800" dirty="0"/>
          </a:p>
          <a:p>
            <a:pPr lvl="0">
              <a:lnSpc>
                <a:spcPct val="150000"/>
              </a:lnSpc>
            </a:pPr>
            <a:r>
              <a:rPr lang="he-IL" sz="2800" dirty="0"/>
              <a:t>כיצד עונה ר' יוחנן לריש לקיש?</a:t>
            </a:r>
            <a:endParaRPr lang="en-US" sz="2800" dirty="0"/>
          </a:p>
          <a:p>
            <a:endParaRPr lang="he-IL" sz="2800"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מערכה שלישית – תוצאות הויכוח</a:t>
            </a:r>
            <a:endParaRPr lang="he-IL" dirty="0"/>
          </a:p>
        </p:txBody>
      </p:sp>
      <p:sp>
        <p:nvSpPr>
          <p:cNvPr id="3" name="מציין מיקום תוכן 2"/>
          <p:cNvSpPr>
            <a:spLocks noGrp="1"/>
          </p:cNvSpPr>
          <p:nvPr>
            <p:ph idx="1"/>
          </p:nvPr>
        </p:nvSpPr>
        <p:spPr/>
        <p:txBody>
          <a:bodyPr>
            <a:normAutofit/>
          </a:bodyPr>
          <a:lstStyle/>
          <a:p>
            <a:pPr>
              <a:lnSpc>
                <a:spcPct val="150000"/>
              </a:lnSpc>
              <a:buNone/>
            </a:pPr>
            <a:r>
              <a:rPr lang="he-IL" dirty="0"/>
              <a:t>חלש </a:t>
            </a:r>
            <a:r>
              <a:rPr lang="he-IL" dirty="0" err="1"/>
              <a:t>דעתיה</a:t>
            </a:r>
            <a:r>
              <a:rPr lang="he-IL" dirty="0"/>
              <a:t> דרבי יוחנן </a:t>
            </a:r>
            <a:endParaRPr lang="en-US" dirty="0"/>
          </a:p>
          <a:p>
            <a:pPr>
              <a:lnSpc>
                <a:spcPct val="150000"/>
              </a:lnSpc>
              <a:buNone/>
            </a:pPr>
            <a:r>
              <a:rPr lang="he-IL" dirty="0"/>
              <a:t>חלש ריש לקיש </a:t>
            </a:r>
            <a:endParaRPr lang="en-US" dirty="0"/>
          </a:p>
          <a:p>
            <a:pPr>
              <a:lnSpc>
                <a:spcPct val="150000"/>
              </a:lnSpc>
              <a:buNone/>
            </a:pPr>
            <a:r>
              <a:rPr lang="he-IL" dirty="0" err="1">
                <a:solidFill>
                  <a:schemeClr val="tx2"/>
                </a:solidFill>
              </a:rPr>
              <a:t>אתאי</a:t>
            </a:r>
            <a:r>
              <a:rPr lang="he-IL" dirty="0">
                <a:solidFill>
                  <a:schemeClr val="tx2"/>
                </a:solidFill>
              </a:rPr>
              <a:t> </a:t>
            </a:r>
            <a:r>
              <a:rPr lang="he-IL" dirty="0" err="1">
                <a:solidFill>
                  <a:schemeClr val="tx2"/>
                </a:solidFill>
              </a:rPr>
              <a:t>אחתיה</a:t>
            </a:r>
            <a:r>
              <a:rPr lang="he-IL" dirty="0">
                <a:solidFill>
                  <a:schemeClr val="tx2"/>
                </a:solidFill>
              </a:rPr>
              <a:t> </a:t>
            </a:r>
            <a:r>
              <a:rPr lang="he-IL" dirty="0" err="1">
                <a:solidFill>
                  <a:schemeClr val="accent2"/>
                </a:solidFill>
              </a:rPr>
              <a:t>קא</a:t>
            </a:r>
            <a:r>
              <a:rPr lang="he-IL" dirty="0">
                <a:solidFill>
                  <a:schemeClr val="accent2"/>
                </a:solidFill>
              </a:rPr>
              <a:t> </a:t>
            </a:r>
            <a:r>
              <a:rPr lang="he-IL" dirty="0" err="1">
                <a:solidFill>
                  <a:schemeClr val="accent2"/>
                </a:solidFill>
              </a:rPr>
              <a:t>בכיא</a:t>
            </a:r>
            <a:r>
              <a:rPr lang="he-IL" dirty="0">
                <a:solidFill>
                  <a:schemeClr val="accent2"/>
                </a:solidFill>
              </a:rPr>
              <a:t> </a:t>
            </a:r>
            <a:endParaRPr lang="en-US" dirty="0">
              <a:solidFill>
                <a:schemeClr val="accent2"/>
              </a:solidFill>
            </a:endParaRPr>
          </a:p>
          <a:p>
            <a:pPr>
              <a:lnSpc>
                <a:spcPct val="150000"/>
              </a:lnSpc>
              <a:buNone/>
            </a:pPr>
            <a:r>
              <a:rPr lang="he-IL" dirty="0"/>
              <a:t>אמרה </a:t>
            </a:r>
            <a:r>
              <a:rPr lang="he-IL" dirty="0" smtClean="0"/>
              <a:t>ליה: </a:t>
            </a:r>
            <a:r>
              <a:rPr lang="he-IL" dirty="0"/>
              <a:t>עשה בשביל בני </a:t>
            </a:r>
            <a:endParaRPr lang="en-US" dirty="0"/>
          </a:p>
          <a:p>
            <a:pPr>
              <a:lnSpc>
                <a:spcPct val="150000"/>
              </a:lnSpc>
              <a:buNone/>
            </a:pPr>
            <a:r>
              <a:rPr lang="he-IL" dirty="0"/>
              <a:t>אמר </a:t>
            </a:r>
            <a:r>
              <a:rPr lang="he-IL" dirty="0" smtClean="0"/>
              <a:t>לה:</a:t>
            </a:r>
            <a:r>
              <a:rPr lang="en-US" dirty="0"/>
              <a:t> </a:t>
            </a:r>
            <a:r>
              <a:rPr lang="he-IL" dirty="0"/>
              <a:t>עזבה יתומיך אני אחיה (</a:t>
            </a:r>
            <a:r>
              <a:rPr lang="he-IL" u="sng" dirty="0">
                <a:hlinkClick r:id="rId2" tooltip="קטגוריה:ירמיהו מט יא"/>
              </a:rPr>
              <a:t>ירמיהו מט, יא</a:t>
            </a:r>
            <a:r>
              <a:rPr lang="en-US" dirty="0"/>
              <a:t>(</a:t>
            </a:r>
          </a:p>
          <a:p>
            <a:pPr>
              <a:lnSpc>
                <a:spcPct val="150000"/>
              </a:lnSpc>
              <a:buNone/>
            </a:pPr>
            <a:r>
              <a:rPr lang="he-IL" dirty="0"/>
              <a:t>עשה בשביל אלמנותי </a:t>
            </a:r>
            <a:endParaRPr lang="en-US" dirty="0"/>
          </a:p>
          <a:p>
            <a:pPr>
              <a:lnSpc>
                <a:spcPct val="150000"/>
              </a:lnSpc>
              <a:buNone/>
            </a:pPr>
            <a:r>
              <a:rPr lang="he-IL" dirty="0"/>
              <a:t>אמר </a:t>
            </a:r>
            <a:r>
              <a:rPr lang="he-IL" dirty="0" smtClean="0"/>
              <a:t>לה: </a:t>
            </a:r>
            <a:r>
              <a:rPr lang="he-IL" dirty="0"/>
              <a:t>ואלמנותיך עלי תבטחו </a:t>
            </a:r>
            <a:r>
              <a:rPr lang="en-US" dirty="0"/>
              <a:t>)</a:t>
            </a:r>
            <a:r>
              <a:rPr lang="he-IL" u="sng" dirty="0">
                <a:hlinkClick r:id="rId2" tooltip="קטגוריה:ירמיהו מט יא"/>
              </a:rPr>
              <a:t>ירמיהו מט, יא</a:t>
            </a:r>
            <a:r>
              <a:rPr lang="en-US" dirty="0"/>
              <a:t>(</a:t>
            </a:r>
          </a:p>
          <a:p>
            <a:endParaRPr lang="he-IL" dirty="0"/>
          </a:p>
        </p:txBody>
      </p:sp>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dirty="0" smtClean="0"/>
              <a:t>שאלות על המערכה השלישית</a:t>
            </a:r>
            <a:endParaRPr lang="he-IL" dirty="0"/>
          </a:p>
        </p:txBody>
      </p:sp>
      <p:sp>
        <p:nvSpPr>
          <p:cNvPr id="3" name="מציין מיקום תוכן 2"/>
          <p:cNvSpPr>
            <a:spLocks noGrp="1"/>
          </p:cNvSpPr>
          <p:nvPr>
            <p:ph idx="1"/>
          </p:nvPr>
        </p:nvSpPr>
        <p:spPr/>
        <p:txBody>
          <a:bodyPr>
            <a:normAutofit/>
          </a:bodyPr>
          <a:lstStyle/>
          <a:p>
            <a:pPr lvl="0">
              <a:lnSpc>
                <a:spcPct val="150000"/>
              </a:lnSpc>
            </a:pPr>
            <a:r>
              <a:rPr lang="he-IL" sz="2800" dirty="0"/>
              <a:t>מדוע חלשה דעתו של ר' יוחנן?</a:t>
            </a:r>
            <a:endParaRPr lang="en-US" sz="2800" dirty="0"/>
          </a:p>
          <a:p>
            <a:pPr lvl="0">
              <a:lnSpc>
                <a:spcPct val="150000"/>
              </a:lnSpc>
            </a:pPr>
            <a:r>
              <a:rPr lang="he-IL" sz="2800" dirty="0"/>
              <a:t>מדוע חלשה דעתו של ריש לקיש?</a:t>
            </a:r>
            <a:endParaRPr lang="en-US" sz="2800" dirty="0"/>
          </a:p>
          <a:p>
            <a:pPr lvl="0">
              <a:lnSpc>
                <a:spcPct val="150000"/>
              </a:lnSpc>
            </a:pPr>
            <a:r>
              <a:rPr lang="he-IL" sz="2800" dirty="0" smtClean="0"/>
              <a:t>אחותו של ר' יוחנן, אשתו של ריש לקיש</a:t>
            </a:r>
            <a:r>
              <a:rPr lang="he-IL" sz="2800" smtClean="0"/>
              <a:t>, </a:t>
            </a:r>
            <a:r>
              <a:rPr lang="he-IL" sz="2800" smtClean="0"/>
              <a:t>מופיעה </a:t>
            </a:r>
            <a:r>
              <a:rPr lang="he-IL" sz="2800" dirty="0" smtClean="0"/>
              <a:t>פעמיים בסיפור. כיצד דמותה מסייעת להבין את היחסים שבין ריש לקיש </a:t>
            </a:r>
            <a:r>
              <a:rPr lang="he-IL" sz="2800" dirty="0" err="1" smtClean="0"/>
              <a:t>לר</a:t>
            </a:r>
            <a:r>
              <a:rPr lang="he-IL" sz="2800" dirty="0" smtClean="0"/>
              <a:t>' יוחנן?</a:t>
            </a:r>
            <a:endParaRPr lang="en-US" sz="2800" dirty="0"/>
          </a:p>
          <a:p>
            <a:endParaRPr lang="he-IL" sz="2800"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t>מערכה רביעית (1) – </a:t>
            </a:r>
            <a:br>
              <a:rPr lang="he-IL" dirty="0" smtClean="0"/>
            </a:br>
            <a:r>
              <a:rPr lang="he-IL" dirty="0" smtClean="0"/>
              <a:t>מותו של ריש לקיש ומותו של ר' יוחנן</a:t>
            </a:r>
            <a:endParaRPr lang="he-IL" dirty="0"/>
          </a:p>
        </p:txBody>
      </p:sp>
      <p:sp>
        <p:nvSpPr>
          <p:cNvPr id="3" name="מציין מיקום תוכן 2"/>
          <p:cNvSpPr>
            <a:spLocks noGrp="1"/>
          </p:cNvSpPr>
          <p:nvPr>
            <p:ph idx="1"/>
          </p:nvPr>
        </p:nvSpPr>
        <p:spPr/>
        <p:txBody>
          <a:bodyPr>
            <a:noAutofit/>
          </a:bodyPr>
          <a:lstStyle/>
          <a:p>
            <a:pPr>
              <a:lnSpc>
                <a:spcPct val="170000"/>
              </a:lnSpc>
              <a:buNone/>
            </a:pPr>
            <a:r>
              <a:rPr lang="he-IL" dirty="0"/>
              <a:t>נח </a:t>
            </a:r>
            <a:r>
              <a:rPr lang="he-IL" dirty="0" err="1"/>
              <a:t>נפשיה</a:t>
            </a:r>
            <a:r>
              <a:rPr lang="he-IL" dirty="0"/>
              <a:t> דר' שמעון בן לקיש </a:t>
            </a:r>
            <a:r>
              <a:rPr lang="he-IL" dirty="0" err="1"/>
              <a:t>והוה</a:t>
            </a:r>
            <a:r>
              <a:rPr lang="he-IL" dirty="0"/>
              <a:t> </a:t>
            </a:r>
            <a:r>
              <a:rPr lang="he-IL" dirty="0" err="1"/>
              <a:t>קא</a:t>
            </a:r>
            <a:r>
              <a:rPr lang="he-IL" dirty="0"/>
              <a:t> מצטער ר' יוחנן בתריה </a:t>
            </a:r>
            <a:r>
              <a:rPr lang="he-IL" dirty="0" err="1"/>
              <a:t>טובא</a:t>
            </a:r>
            <a:r>
              <a:rPr lang="he-IL" dirty="0"/>
              <a:t> </a:t>
            </a:r>
            <a:endParaRPr lang="en-US" dirty="0"/>
          </a:p>
          <a:p>
            <a:pPr>
              <a:lnSpc>
                <a:spcPct val="170000"/>
              </a:lnSpc>
              <a:buNone/>
            </a:pPr>
            <a:r>
              <a:rPr lang="he-IL" dirty="0"/>
              <a:t>אמרו </a:t>
            </a:r>
            <a:r>
              <a:rPr lang="he-IL" dirty="0" smtClean="0"/>
              <a:t>רבנן: </a:t>
            </a:r>
            <a:r>
              <a:rPr lang="he-IL" dirty="0"/>
              <a:t>מאן </a:t>
            </a:r>
            <a:r>
              <a:rPr lang="he-IL" dirty="0" err="1"/>
              <a:t>ליזיל</a:t>
            </a:r>
            <a:r>
              <a:rPr lang="he-IL" dirty="0"/>
              <a:t> </a:t>
            </a:r>
            <a:r>
              <a:rPr lang="he-IL" dirty="0" err="1"/>
              <a:t>ליתביה</a:t>
            </a:r>
            <a:r>
              <a:rPr lang="he-IL" dirty="0"/>
              <a:t> </a:t>
            </a:r>
            <a:r>
              <a:rPr lang="he-IL" dirty="0" err="1"/>
              <a:t>לדעתיה</a:t>
            </a:r>
            <a:r>
              <a:rPr lang="he-IL" dirty="0"/>
              <a:t> </a:t>
            </a:r>
            <a:endParaRPr lang="en-US" dirty="0"/>
          </a:p>
          <a:p>
            <a:pPr>
              <a:lnSpc>
                <a:spcPct val="170000"/>
              </a:lnSpc>
              <a:buNone/>
            </a:pPr>
            <a:r>
              <a:rPr lang="he-IL" dirty="0" err="1"/>
              <a:t>ניזיל</a:t>
            </a:r>
            <a:r>
              <a:rPr lang="he-IL" dirty="0"/>
              <a:t> רבי אלעזר בן </a:t>
            </a:r>
            <a:r>
              <a:rPr lang="he-IL" dirty="0" err="1"/>
              <a:t>פדת</a:t>
            </a:r>
            <a:r>
              <a:rPr lang="he-IL" dirty="0"/>
              <a:t> </a:t>
            </a:r>
            <a:r>
              <a:rPr lang="he-IL" dirty="0" err="1"/>
              <a:t>דמחדדין</a:t>
            </a:r>
            <a:r>
              <a:rPr lang="he-IL" dirty="0"/>
              <a:t> </a:t>
            </a:r>
            <a:r>
              <a:rPr lang="he-IL" dirty="0" err="1"/>
              <a:t>שמעתתיה</a:t>
            </a:r>
            <a:r>
              <a:rPr lang="he-IL" dirty="0"/>
              <a:t> </a:t>
            </a:r>
            <a:endParaRPr lang="en-US" dirty="0"/>
          </a:p>
          <a:p>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r"/>
            <a:r>
              <a:rPr lang="he-IL" dirty="0" smtClean="0"/>
              <a:t>מערכה רביעית (2) – </a:t>
            </a:r>
            <a:br>
              <a:rPr lang="he-IL" dirty="0" smtClean="0"/>
            </a:br>
            <a:r>
              <a:rPr lang="he-IL" dirty="0" smtClean="0"/>
              <a:t>מותו של ריש לקיש ומותו של ר' יוחנן</a:t>
            </a:r>
            <a:endParaRPr lang="he-IL" dirty="0"/>
          </a:p>
        </p:txBody>
      </p:sp>
      <p:sp>
        <p:nvSpPr>
          <p:cNvPr id="3" name="מציין מיקום תוכן 2"/>
          <p:cNvSpPr>
            <a:spLocks noGrp="1"/>
          </p:cNvSpPr>
          <p:nvPr>
            <p:ph idx="1"/>
          </p:nvPr>
        </p:nvSpPr>
        <p:spPr/>
        <p:txBody>
          <a:bodyPr>
            <a:noAutofit/>
          </a:bodyPr>
          <a:lstStyle/>
          <a:p>
            <a:pPr>
              <a:lnSpc>
                <a:spcPct val="170000"/>
              </a:lnSpc>
              <a:buNone/>
            </a:pPr>
            <a:r>
              <a:rPr lang="he-IL" dirty="0"/>
              <a:t>אזל יתיב </a:t>
            </a:r>
            <a:r>
              <a:rPr lang="he-IL" dirty="0" err="1"/>
              <a:t>קמיה</a:t>
            </a:r>
            <a:r>
              <a:rPr lang="he-IL" dirty="0"/>
              <a:t> כל מילתא דהוה אמר רבי יוחנן </a:t>
            </a:r>
            <a:endParaRPr lang="he-IL" dirty="0" smtClean="0"/>
          </a:p>
          <a:p>
            <a:pPr>
              <a:lnSpc>
                <a:spcPct val="170000"/>
              </a:lnSpc>
              <a:buNone/>
            </a:pPr>
            <a:r>
              <a:rPr lang="he-IL" dirty="0" smtClean="0"/>
              <a:t>אמר </a:t>
            </a:r>
            <a:r>
              <a:rPr lang="he-IL" dirty="0"/>
              <a:t>ליה תניא </a:t>
            </a:r>
            <a:r>
              <a:rPr lang="he-IL" dirty="0" err="1"/>
              <a:t>דמסייעא</a:t>
            </a:r>
            <a:r>
              <a:rPr lang="he-IL" dirty="0"/>
              <a:t> לך </a:t>
            </a:r>
            <a:endParaRPr lang="en-US" dirty="0"/>
          </a:p>
          <a:p>
            <a:pPr>
              <a:lnSpc>
                <a:spcPct val="170000"/>
              </a:lnSpc>
              <a:buNone/>
            </a:pPr>
            <a:r>
              <a:rPr lang="he-IL" dirty="0" smtClean="0"/>
              <a:t>אמר: </a:t>
            </a:r>
            <a:r>
              <a:rPr lang="he-IL" dirty="0"/>
              <a:t>את כבר </a:t>
            </a:r>
            <a:r>
              <a:rPr lang="he-IL" dirty="0" err="1"/>
              <a:t>לקישא</a:t>
            </a:r>
            <a:r>
              <a:rPr lang="he-IL" dirty="0"/>
              <a:t>? </a:t>
            </a:r>
            <a:endParaRPr lang="he-IL" dirty="0" smtClean="0"/>
          </a:p>
          <a:p>
            <a:pPr>
              <a:lnSpc>
                <a:spcPct val="170000"/>
              </a:lnSpc>
              <a:buNone/>
            </a:pPr>
            <a:r>
              <a:rPr lang="he-IL" dirty="0" smtClean="0"/>
              <a:t>בר </a:t>
            </a:r>
            <a:r>
              <a:rPr lang="he-IL" dirty="0" err="1"/>
              <a:t>לקישא</a:t>
            </a:r>
            <a:r>
              <a:rPr lang="he-IL" dirty="0"/>
              <a:t> כי </a:t>
            </a:r>
            <a:r>
              <a:rPr lang="he-IL" dirty="0" err="1"/>
              <a:t>הוה</a:t>
            </a:r>
            <a:r>
              <a:rPr lang="he-IL" dirty="0"/>
              <a:t> </a:t>
            </a:r>
            <a:r>
              <a:rPr lang="he-IL" dirty="0" err="1"/>
              <a:t>אמינא</a:t>
            </a:r>
            <a:r>
              <a:rPr lang="he-IL" dirty="0"/>
              <a:t> מילתא </a:t>
            </a:r>
            <a:r>
              <a:rPr lang="he-IL" dirty="0" err="1"/>
              <a:t>הוה</a:t>
            </a:r>
            <a:r>
              <a:rPr lang="he-IL" dirty="0"/>
              <a:t> מקשי לי עשרין וארבע </a:t>
            </a:r>
            <a:r>
              <a:rPr lang="he-IL" dirty="0" err="1" smtClean="0"/>
              <a:t>קושייתא</a:t>
            </a:r>
            <a:endParaRPr lang="he-IL" dirty="0" smtClean="0"/>
          </a:p>
          <a:p>
            <a:pPr>
              <a:lnSpc>
                <a:spcPct val="170000"/>
              </a:lnSpc>
              <a:buNone/>
            </a:pPr>
            <a:r>
              <a:rPr lang="he-IL" dirty="0" err="1" smtClean="0"/>
              <a:t>ומפריקנא</a:t>
            </a:r>
            <a:r>
              <a:rPr lang="he-IL" dirty="0" smtClean="0"/>
              <a:t> </a:t>
            </a:r>
            <a:r>
              <a:rPr lang="he-IL" dirty="0"/>
              <a:t>ליה עשרין וארבעה </a:t>
            </a:r>
            <a:r>
              <a:rPr lang="he-IL" dirty="0" err="1"/>
              <a:t>פרוקי</a:t>
            </a:r>
            <a:r>
              <a:rPr lang="he-IL" dirty="0"/>
              <a:t> וממילא </a:t>
            </a:r>
            <a:r>
              <a:rPr lang="he-IL" dirty="0" err="1"/>
              <a:t>רווחא</a:t>
            </a:r>
            <a:r>
              <a:rPr lang="he-IL" dirty="0"/>
              <a:t> </a:t>
            </a:r>
            <a:r>
              <a:rPr lang="he-IL" dirty="0" err="1" smtClean="0"/>
              <a:t>שמעתא</a:t>
            </a:r>
            <a:r>
              <a:rPr lang="he-IL" dirty="0" smtClean="0"/>
              <a:t>. </a:t>
            </a:r>
            <a:endParaRPr lang="en-US" dirty="0"/>
          </a:p>
          <a:p>
            <a:pPr>
              <a:lnSpc>
                <a:spcPct val="170000"/>
              </a:lnSpc>
              <a:buNone/>
            </a:pPr>
            <a:r>
              <a:rPr lang="he-IL" dirty="0"/>
              <a:t>ואת אמרת תניא דמסייע </a:t>
            </a:r>
            <a:r>
              <a:rPr lang="he-IL" dirty="0" smtClean="0"/>
              <a:t>לך?</a:t>
            </a:r>
            <a:endParaRPr lang="en-US" dirty="0"/>
          </a:p>
          <a:p>
            <a:pPr>
              <a:lnSpc>
                <a:spcPct val="170000"/>
              </a:lnSpc>
              <a:buNone/>
            </a:pPr>
            <a:r>
              <a:rPr lang="he-IL" dirty="0"/>
              <a:t>אטו לא </a:t>
            </a:r>
            <a:r>
              <a:rPr lang="he-IL" dirty="0" err="1"/>
              <a:t>ידענא</a:t>
            </a:r>
            <a:r>
              <a:rPr lang="he-IL" dirty="0"/>
              <a:t> </a:t>
            </a:r>
            <a:r>
              <a:rPr lang="he-IL" dirty="0" err="1">
                <a:solidFill>
                  <a:schemeClr val="accent6"/>
                </a:solidFill>
              </a:rPr>
              <a:t>דשפיר</a:t>
            </a:r>
            <a:r>
              <a:rPr lang="he-IL" dirty="0"/>
              <a:t> </a:t>
            </a:r>
            <a:r>
              <a:rPr lang="he-IL" dirty="0" err="1"/>
              <a:t>קאמינא</a:t>
            </a:r>
            <a:r>
              <a:rPr lang="he-IL" dirty="0"/>
              <a:t> </a:t>
            </a:r>
            <a:r>
              <a:rPr lang="he-IL" dirty="0" smtClean="0"/>
              <a:t>?</a:t>
            </a:r>
            <a:endParaRPr lang="en-US"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04664"/>
          </a:xfrm>
          <a:prstGeom prst="rect">
            <a:avLst/>
          </a:prstGeom>
        </p:spPr>
      </p:pic>
      <p:pic>
        <p:nvPicPr>
          <p:cNvPr id="5" name="תמונה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 y="5953125"/>
            <a:ext cx="1495425" cy="904875"/>
          </a:xfrm>
          <a:prstGeom prst="rect">
            <a:avLst/>
          </a:prstGeom>
        </p:spPr>
      </p:pic>
    </p:spTree>
    <p:extLst>
      <p:ext uri="{BB962C8B-B14F-4D97-AF65-F5344CB8AC3E}">
        <p14:creationId xmlns:p14="http://schemas.microsoft.com/office/powerpoint/2010/main" val="7283581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בהירות">
  <a:themeElements>
    <a:clrScheme name="בהירות">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קלאסי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בהירות">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162</TotalTime>
  <Words>454</Words>
  <Application>Microsoft Office PowerPoint</Application>
  <PresentationFormat>‫הצגה על המסך (4:3)</PresentationFormat>
  <Paragraphs>64</Paragraphs>
  <Slides>11</Slides>
  <Notes>0</Notes>
  <HiddenSlides>0</HiddenSlides>
  <MMClips>0</MMClips>
  <ScaleCrop>false</ScaleCrop>
  <HeadingPairs>
    <vt:vector size="6" baseType="variant">
      <vt:variant>
        <vt:lpstr>גופנים בשימוש</vt:lpstr>
      </vt:variant>
      <vt:variant>
        <vt:i4>1</vt:i4>
      </vt:variant>
      <vt:variant>
        <vt:lpstr>ערכת נושא</vt:lpstr>
      </vt:variant>
      <vt:variant>
        <vt:i4>1</vt:i4>
      </vt:variant>
      <vt:variant>
        <vt:lpstr>כותרות שקופיות</vt:lpstr>
      </vt:variant>
      <vt:variant>
        <vt:i4>11</vt:i4>
      </vt:variant>
    </vt:vector>
  </HeadingPairs>
  <TitlesOfParts>
    <vt:vector size="13" baseType="lpstr">
      <vt:lpstr>Arial</vt:lpstr>
      <vt:lpstr>בהירות</vt:lpstr>
      <vt:lpstr>קרב בבית המדרש</vt:lpstr>
      <vt:lpstr>מערכה ראשונה – המפגש בירדן</vt:lpstr>
      <vt:lpstr>שאלות</vt:lpstr>
      <vt:lpstr>מערכה שנייה – בית המדרש</vt:lpstr>
      <vt:lpstr>שאלות על המערכה השניה</vt:lpstr>
      <vt:lpstr>מערכה שלישית – תוצאות הויכוח</vt:lpstr>
      <vt:lpstr>שאלות על המערכה השלישית</vt:lpstr>
      <vt:lpstr>מערכה רביעית (1) –  מותו של ריש לקיש ומותו של ר' יוחנן</vt:lpstr>
      <vt:lpstr>מערכה רביעית (2) –  מותו של ריש לקיש ומותו של ר' יוחנן</vt:lpstr>
      <vt:lpstr>מערכה רביעית (3) –  מותו של ריש לקיש ומותו של ר' יוחנן</vt:lpstr>
      <vt:lpstr>שאלות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קרב בבית המדרש</dc:title>
  <dc:creator>דניאל</dc:creator>
  <cp:lastModifiedBy>Yachin Epstein</cp:lastModifiedBy>
  <cp:revision>6</cp:revision>
  <dcterms:created xsi:type="dcterms:W3CDTF">2012-08-05T07:17:33Z</dcterms:created>
  <dcterms:modified xsi:type="dcterms:W3CDTF">2019-02-20T08:47:17Z</dcterms:modified>
</cp:coreProperties>
</file>