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63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393FD2-1782-4B0B-9FE1-C097F201E5A6}" type="datetimeFigureOut">
              <a:rPr lang="he-IL" smtClean="0"/>
              <a:t>כ'/כסלו/תשע"ג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AD7A10-6C59-47DB-B48C-015FCCABFF5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המחלוקת על קביעת החודש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משנה ראש השנה פרק ב משניות ח-ט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15078"/>
            <a:ext cx="9144000" cy="1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חלקי המשנה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dirty="0" smtClean="0"/>
              <a:t>פתיחה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העדים והפסיקה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תשובת ר' עקיבא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תשובת ר' </a:t>
            </a:r>
            <a:r>
              <a:rPr lang="he-IL" sz="2800" dirty="0" err="1" smtClean="0"/>
              <a:t>דוסא</a:t>
            </a:r>
            <a:r>
              <a:rPr lang="he-IL" sz="2800" dirty="0" smtClean="0"/>
              <a:t> בן </a:t>
            </a:r>
            <a:r>
              <a:rPr lang="he-IL" sz="2800" dirty="0" err="1" smtClean="0"/>
              <a:t>הרכינס</a:t>
            </a:r>
            <a:endParaRPr lang="he-IL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סיום</a:t>
            </a: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חלק א - פתיחה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dirty="0" smtClean="0"/>
              <a:t>דמות </a:t>
            </a:r>
            <a:r>
              <a:rPr lang="he-IL" sz="2400" dirty="0"/>
              <a:t>צורות לבנות היו לו לרבן גמליאל </a:t>
            </a:r>
            <a:r>
              <a:rPr lang="he-IL" sz="2400" dirty="0" err="1"/>
              <a:t>בטבלא</a:t>
            </a:r>
            <a:r>
              <a:rPr lang="he-IL" sz="2400" dirty="0"/>
              <a:t> ובכותל בעלייתו </a:t>
            </a: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שבהן </a:t>
            </a:r>
            <a:r>
              <a:rPr lang="he-IL" sz="2400" dirty="0"/>
              <a:t>מראה את </a:t>
            </a:r>
            <a:r>
              <a:rPr lang="he-IL" sz="2400" dirty="0" smtClean="0"/>
              <a:t>ההדיוטות.</a:t>
            </a:r>
          </a:p>
          <a:p>
            <a:pPr marL="0" indent="0">
              <a:buNone/>
            </a:pPr>
            <a:r>
              <a:rPr lang="he-IL" sz="2400" dirty="0" smtClean="0"/>
              <a:t>ואומר: '</a:t>
            </a:r>
            <a:r>
              <a:rPr lang="he-IL" sz="2400" dirty="0" err="1" smtClean="0"/>
              <a:t>הכזה</a:t>
            </a:r>
            <a:r>
              <a:rPr lang="he-IL" sz="2400" dirty="0" smtClean="0"/>
              <a:t> ראית? </a:t>
            </a:r>
            <a:r>
              <a:rPr lang="he-IL" sz="2400" dirty="0"/>
              <a:t>או </a:t>
            </a:r>
            <a:r>
              <a:rPr lang="he-IL" sz="2400" dirty="0" smtClean="0"/>
              <a:t>כזה?'.</a:t>
            </a:r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מעשה </a:t>
            </a:r>
            <a:r>
              <a:rPr lang="he-IL" sz="2400" dirty="0"/>
              <a:t>שבאו שנים </a:t>
            </a:r>
            <a:r>
              <a:rPr lang="he-IL" sz="2400" dirty="0" smtClean="0"/>
              <a:t>ואמרו: 'ראינוהו </a:t>
            </a:r>
            <a:r>
              <a:rPr lang="he-IL" sz="2400" dirty="0"/>
              <a:t>שחרית במזרח וערבית </a:t>
            </a:r>
            <a:r>
              <a:rPr lang="he-IL" sz="2400" dirty="0" smtClean="0"/>
              <a:t>במערב'.</a:t>
            </a:r>
          </a:p>
          <a:p>
            <a:pPr marL="0" indent="0">
              <a:buNone/>
            </a:pPr>
            <a:r>
              <a:rPr lang="he-IL" sz="2400" dirty="0" smtClean="0"/>
              <a:t>אמר </a:t>
            </a:r>
            <a:r>
              <a:rPr lang="he-IL" sz="2400" dirty="0"/>
              <a:t>רבי יוחנן בן </a:t>
            </a:r>
            <a:r>
              <a:rPr lang="he-IL" sz="2400" dirty="0" err="1" smtClean="0"/>
              <a:t>נורי</a:t>
            </a:r>
            <a:r>
              <a:rPr lang="he-IL" sz="2400" dirty="0" smtClean="0"/>
              <a:t>: 'עדי </a:t>
            </a:r>
            <a:r>
              <a:rPr lang="he-IL" sz="2400" dirty="0"/>
              <a:t>שקר </a:t>
            </a:r>
            <a:r>
              <a:rPr lang="he-IL" sz="2400" dirty="0" smtClean="0"/>
              <a:t>הם'. </a:t>
            </a:r>
          </a:p>
          <a:p>
            <a:pPr marL="0" indent="0">
              <a:buNone/>
            </a:pPr>
            <a:r>
              <a:rPr lang="he-IL" sz="2400" dirty="0" smtClean="0"/>
              <a:t>כשבאו </a:t>
            </a:r>
            <a:r>
              <a:rPr lang="he-IL" sz="2400" dirty="0"/>
              <a:t>ליבנה קיבלן רבן </a:t>
            </a:r>
            <a:r>
              <a:rPr lang="he-IL" sz="2400" dirty="0" smtClean="0"/>
              <a:t>גמליאל. </a:t>
            </a:r>
          </a:p>
          <a:p>
            <a:pPr marL="0" indent="0">
              <a:buNone/>
            </a:pP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51335" y="5301208"/>
            <a:ext cx="59378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תיאור המצב בבית הנשיא – יש דרכים לבחון את </a:t>
            </a:r>
            <a:r>
              <a:rPr lang="he-IL" dirty="0" smtClean="0"/>
              <a:t>העדויות. </a:t>
            </a:r>
            <a:endParaRPr lang="he-IL" dirty="0" smtClean="0"/>
          </a:p>
          <a:p>
            <a:r>
              <a:rPr lang="he-IL" dirty="0" smtClean="0"/>
              <a:t>אבל מובאת דוגמא אחת לכך שרבן גמליאל אינו מתחשב </a:t>
            </a:r>
            <a:r>
              <a:rPr lang="he-IL" dirty="0" err="1" smtClean="0"/>
              <a:t>בריאליה</a:t>
            </a:r>
            <a:r>
              <a:rPr lang="he-IL" dirty="0" smtClean="0"/>
              <a:t>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9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חלק ב – העדים והפסיקה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dirty="0" smtClean="0"/>
              <a:t>ועוד </a:t>
            </a:r>
            <a:r>
              <a:rPr lang="he-IL" sz="2400" dirty="0"/>
              <a:t>באו שנים </a:t>
            </a:r>
            <a:r>
              <a:rPr lang="he-IL" sz="2400" dirty="0" smtClean="0"/>
              <a:t>ואמרו: 'ראינוהו </a:t>
            </a:r>
            <a:r>
              <a:rPr lang="he-IL" sz="2400" dirty="0"/>
              <a:t>בזמנו ובליל עבורו לא </a:t>
            </a:r>
            <a:r>
              <a:rPr lang="he-IL" sz="2400" dirty="0" smtClean="0"/>
              <a:t>נראה'.</a:t>
            </a:r>
          </a:p>
          <a:p>
            <a:pPr marL="0" indent="0">
              <a:buNone/>
            </a:pPr>
            <a:r>
              <a:rPr lang="he-IL" sz="2400" dirty="0" smtClean="0"/>
              <a:t>וקבלן </a:t>
            </a:r>
            <a:r>
              <a:rPr lang="he-IL" sz="2400" dirty="0"/>
              <a:t>רבן </a:t>
            </a:r>
            <a:r>
              <a:rPr lang="he-IL" sz="2400" dirty="0" smtClean="0"/>
              <a:t>גמליאל. </a:t>
            </a:r>
          </a:p>
          <a:p>
            <a:pPr marL="0" indent="0">
              <a:buNone/>
            </a:pPr>
            <a:r>
              <a:rPr lang="he-IL" sz="2400" dirty="0" smtClean="0"/>
              <a:t>אמר </a:t>
            </a:r>
            <a:r>
              <a:rPr lang="he-IL" sz="2400" dirty="0"/>
              <a:t>רבי </a:t>
            </a:r>
            <a:r>
              <a:rPr lang="he-IL" sz="2400" dirty="0" err="1"/>
              <a:t>דוסא</a:t>
            </a:r>
            <a:r>
              <a:rPr lang="he-IL" sz="2400" dirty="0"/>
              <a:t> בן </a:t>
            </a:r>
            <a:r>
              <a:rPr lang="he-IL" sz="2400" dirty="0" err="1" smtClean="0"/>
              <a:t>הרכינס</a:t>
            </a:r>
            <a:r>
              <a:rPr lang="he-IL" sz="2400" dirty="0" smtClean="0"/>
              <a:t>: 'עדי </a:t>
            </a:r>
            <a:r>
              <a:rPr lang="he-IL" sz="2400" dirty="0"/>
              <a:t>שקר </a:t>
            </a:r>
            <a:r>
              <a:rPr lang="he-IL" sz="2400" dirty="0" smtClean="0"/>
              <a:t>הן, </a:t>
            </a:r>
          </a:p>
          <a:p>
            <a:pPr marL="0" indent="0">
              <a:buNone/>
            </a:pPr>
            <a:r>
              <a:rPr lang="he-IL" sz="2400" dirty="0" smtClean="0"/>
              <a:t>היאך </a:t>
            </a:r>
            <a:r>
              <a:rPr lang="he-IL" sz="2400" dirty="0"/>
              <a:t>מעידים על </a:t>
            </a:r>
            <a:r>
              <a:rPr lang="he-IL" sz="2400" dirty="0" err="1"/>
              <a:t>האשה</a:t>
            </a:r>
            <a:r>
              <a:rPr lang="he-IL" sz="2400" dirty="0"/>
              <a:t> שילדה ולמחר כריסה בין </a:t>
            </a:r>
            <a:r>
              <a:rPr lang="he-IL" sz="2400" dirty="0" smtClean="0"/>
              <a:t>שיניה'. </a:t>
            </a:r>
          </a:p>
          <a:p>
            <a:pPr marL="0" indent="0">
              <a:buNone/>
            </a:pPr>
            <a:r>
              <a:rPr lang="he-IL" sz="2400" dirty="0" smtClean="0"/>
              <a:t>אמר </a:t>
            </a:r>
            <a:r>
              <a:rPr lang="he-IL" sz="2400" dirty="0"/>
              <a:t>לו ר' </a:t>
            </a:r>
            <a:r>
              <a:rPr lang="he-IL" sz="2400" dirty="0" smtClean="0"/>
              <a:t>יהושע: 'רואה </a:t>
            </a:r>
            <a:r>
              <a:rPr lang="he-IL" sz="2400" dirty="0"/>
              <a:t>אני את </a:t>
            </a:r>
            <a:r>
              <a:rPr lang="he-IL" sz="2400" dirty="0" smtClean="0"/>
              <a:t>דבריך'. </a:t>
            </a:r>
            <a:endParaRPr lang="he-IL" sz="2400" dirty="0"/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r>
              <a:rPr lang="he-IL" sz="2400" dirty="0"/>
              <a:t>שלח לו רבן גמליאל </a:t>
            </a:r>
            <a:r>
              <a:rPr lang="he-IL" sz="2400" dirty="0" err="1"/>
              <a:t>גוזרני</a:t>
            </a:r>
            <a:r>
              <a:rPr lang="he-IL" sz="2400" dirty="0"/>
              <a:t> עליך </a:t>
            </a:r>
            <a:r>
              <a:rPr lang="he-IL" sz="2400" dirty="0" err="1"/>
              <a:t>שתבא</a:t>
            </a:r>
            <a:r>
              <a:rPr lang="he-IL" sz="2400" dirty="0"/>
              <a:t> אצלי </a:t>
            </a:r>
            <a:r>
              <a:rPr lang="he-IL" sz="2400" dirty="0" smtClean="0"/>
              <a:t>במקלך </a:t>
            </a:r>
            <a:r>
              <a:rPr lang="he-IL" sz="2400" dirty="0"/>
              <a:t>ובמעותיך </a:t>
            </a: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ביום </a:t>
            </a:r>
            <a:r>
              <a:rPr lang="he-IL" sz="2400" dirty="0"/>
              <a:t>הכפורים שחל להיות בחשבונך. </a:t>
            </a:r>
          </a:p>
          <a:p>
            <a:pPr marL="0" indent="0">
              <a:buNone/>
            </a:pP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2357" y="5301208"/>
            <a:ext cx="68868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עוד עדות שיש עליה מחלוקת ור' יהושע אינו מצדד בדעת רבן גמליאל.</a:t>
            </a:r>
          </a:p>
          <a:p>
            <a:r>
              <a:rPr lang="he-IL" dirty="0" smtClean="0"/>
              <a:t>רבן גמליאל מחייב את ר' יהושע לקבל את דעתו בכך שיחלל את יום הכיפורים.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חלק ג – תשובת ר' עקיבא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dirty="0" smtClean="0"/>
              <a:t>הלך </a:t>
            </a:r>
            <a:r>
              <a:rPr lang="he-IL" sz="2400" dirty="0"/>
              <a:t>ומצאו רבי עקיבא </a:t>
            </a:r>
            <a:r>
              <a:rPr lang="he-IL" sz="2400" dirty="0" smtClean="0"/>
              <a:t>מיצר.</a:t>
            </a:r>
          </a:p>
          <a:p>
            <a:pPr marL="0" indent="0">
              <a:buNone/>
            </a:pPr>
            <a:r>
              <a:rPr lang="he-IL" sz="2400" dirty="0" smtClean="0"/>
              <a:t> </a:t>
            </a:r>
          </a:p>
          <a:p>
            <a:pPr marL="0" indent="0">
              <a:buNone/>
            </a:pPr>
            <a:r>
              <a:rPr lang="he-IL" sz="2400" dirty="0" smtClean="0"/>
              <a:t>אמר לו: </a:t>
            </a:r>
            <a:r>
              <a:rPr lang="he-IL" sz="2400" dirty="0"/>
              <a:t>יש לי ללמוד שכל מה שעשה רבן גמליאל </a:t>
            </a:r>
            <a:r>
              <a:rPr lang="he-IL" sz="2400" dirty="0" smtClean="0"/>
              <a:t>עשוי. </a:t>
            </a:r>
          </a:p>
          <a:p>
            <a:pPr marL="0" indent="0">
              <a:buNone/>
            </a:pPr>
            <a:r>
              <a:rPr lang="he-IL" sz="2400" dirty="0" smtClean="0"/>
              <a:t>שנאמר "אלה </a:t>
            </a:r>
            <a:r>
              <a:rPr lang="he-IL" sz="2400" dirty="0"/>
              <a:t>מועדי ה' מקראי קודש אשר תקראו </a:t>
            </a:r>
            <a:r>
              <a:rPr lang="he-IL" sz="2400" dirty="0" smtClean="0"/>
              <a:t>אתם" </a:t>
            </a:r>
            <a:r>
              <a:rPr lang="he-IL" sz="2400" dirty="0"/>
              <a:t>(ויקרא </a:t>
            </a:r>
            <a:r>
              <a:rPr lang="he-IL" sz="2400" dirty="0" err="1" smtClean="0"/>
              <a:t>כג</a:t>
            </a:r>
            <a:r>
              <a:rPr lang="he-IL" sz="2400" dirty="0" smtClean="0"/>
              <a:t> ד)</a:t>
            </a:r>
          </a:p>
          <a:p>
            <a:pPr marL="0" indent="0">
              <a:buNone/>
            </a:pPr>
            <a:r>
              <a:rPr lang="he-IL" sz="2400" dirty="0" smtClean="0"/>
              <a:t>בין </a:t>
            </a:r>
            <a:r>
              <a:rPr lang="he-IL" sz="2400" dirty="0"/>
              <a:t>בזמנן בין שלא בזמנן אין לי מועדות אלא </a:t>
            </a:r>
            <a:r>
              <a:rPr lang="he-IL" sz="2400" dirty="0" smtClean="0"/>
              <a:t>אלו.</a:t>
            </a:r>
          </a:p>
          <a:p>
            <a:pPr marL="0" indent="0">
              <a:buNone/>
            </a:pP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42607" y="5301208"/>
            <a:ext cx="71465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ר' יהושע אינו יודע מה לעשות (מיצר</a:t>
            </a:r>
            <a:r>
              <a:rPr lang="he-IL" dirty="0" smtClean="0"/>
              <a:t>).</a:t>
            </a:r>
            <a:endParaRPr lang="he-IL" dirty="0" smtClean="0"/>
          </a:p>
          <a:p>
            <a:r>
              <a:rPr lang="he-IL" dirty="0" smtClean="0"/>
              <a:t>תלמידו ר' עקיבא מנסה להוכיח מדרשה שעליו לקבל את מעשהו של רבן </a:t>
            </a:r>
            <a:r>
              <a:rPr lang="he-IL" dirty="0" smtClean="0"/>
              <a:t>גמליאל.</a:t>
            </a:r>
            <a:endParaRPr lang="he-IL" dirty="0" smtClean="0"/>
          </a:p>
          <a:p>
            <a:r>
              <a:rPr lang="he-IL" dirty="0" smtClean="0"/>
              <a:t>הלימוד מתבסס על כך שקביעת המועד אינה בהכרח קשורה לזמן הראלי.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0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חלק ד – תשובת ר' </a:t>
            </a:r>
            <a:r>
              <a:rPr lang="he-IL" dirty="0" err="1" smtClean="0"/>
              <a:t>דוסא</a:t>
            </a:r>
            <a:r>
              <a:rPr lang="he-IL" dirty="0" smtClean="0"/>
              <a:t> בן </a:t>
            </a:r>
            <a:r>
              <a:rPr lang="he-IL" dirty="0" err="1" smtClean="0"/>
              <a:t>הרכינס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820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/>
              <a:t>בא לו אצל רבי </a:t>
            </a:r>
            <a:r>
              <a:rPr lang="he-IL" sz="2400" dirty="0" err="1"/>
              <a:t>דוסא</a:t>
            </a:r>
            <a:r>
              <a:rPr lang="he-IL" sz="2400" dirty="0"/>
              <a:t> בן </a:t>
            </a:r>
            <a:r>
              <a:rPr lang="he-IL" sz="2400" dirty="0" err="1" smtClean="0"/>
              <a:t>הרכינס</a:t>
            </a:r>
            <a:r>
              <a:rPr lang="he-IL" sz="2400" dirty="0" smtClean="0"/>
              <a:t>,</a:t>
            </a:r>
          </a:p>
          <a:p>
            <a:pPr marL="0" indent="0">
              <a:buNone/>
            </a:pPr>
            <a:r>
              <a:rPr lang="he-IL" sz="2400" dirty="0" smtClean="0"/>
              <a:t> </a:t>
            </a:r>
            <a:endParaRPr lang="he-IL" sz="2400" dirty="0"/>
          </a:p>
          <a:p>
            <a:pPr marL="0" indent="0">
              <a:buNone/>
            </a:pPr>
            <a:r>
              <a:rPr lang="he-IL" sz="2400" dirty="0"/>
              <a:t>אמר לו: אם באין אנו לדון אחר בית דינו של רבן גמליאל </a:t>
            </a:r>
          </a:p>
          <a:p>
            <a:pPr marL="0" indent="0">
              <a:buNone/>
            </a:pPr>
            <a:r>
              <a:rPr lang="he-IL" sz="2400" dirty="0" err="1"/>
              <a:t>צריכין</a:t>
            </a:r>
            <a:r>
              <a:rPr lang="he-IL" sz="2400" dirty="0"/>
              <a:t> אנו לדון אחר כל בית דין ובית דין שעמד מימות משה ועד </a:t>
            </a:r>
            <a:r>
              <a:rPr lang="he-IL" sz="2400" dirty="0" smtClean="0"/>
              <a:t>עכשיו</a:t>
            </a:r>
            <a:endParaRPr lang="he-IL" sz="2400" dirty="0"/>
          </a:p>
          <a:p>
            <a:pPr marL="0" indent="0">
              <a:buNone/>
            </a:pPr>
            <a:r>
              <a:rPr lang="he-IL" sz="2400" dirty="0"/>
              <a:t>שנאמר "ויעל משה ואהרן נדב ואביהוא ושבעים מזקני ישראל" (שמות </a:t>
            </a:r>
            <a:r>
              <a:rPr lang="he-IL" sz="2400" dirty="0" smtClean="0"/>
              <a:t>כד ט) </a:t>
            </a:r>
            <a:endParaRPr lang="he-IL" sz="2400" dirty="0"/>
          </a:p>
          <a:p>
            <a:pPr marL="0" indent="0">
              <a:buNone/>
            </a:pPr>
            <a:r>
              <a:rPr lang="he-IL" sz="2400" dirty="0"/>
              <a:t>ולמה לא </a:t>
            </a:r>
            <a:r>
              <a:rPr lang="he-IL" sz="2400" dirty="0" err="1"/>
              <a:t>נתפרשו</a:t>
            </a:r>
            <a:r>
              <a:rPr lang="he-IL" sz="2400" dirty="0"/>
              <a:t> שמותן של </a:t>
            </a:r>
            <a:r>
              <a:rPr lang="he-IL" sz="2400" dirty="0" smtClean="0"/>
              <a:t>זקנים? </a:t>
            </a:r>
            <a:endParaRPr lang="he-IL" sz="2400" dirty="0"/>
          </a:p>
          <a:p>
            <a:pPr marL="0" indent="0">
              <a:buNone/>
            </a:pPr>
            <a:r>
              <a:rPr lang="he-IL" sz="2400" dirty="0"/>
              <a:t>אלא ללמד שכל שלשה ושלשה שעמדו בית דין על ישראל </a:t>
            </a:r>
          </a:p>
          <a:p>
            <a:pPr marL="0" indent="0">
              <a:buNone/>
            </a:pPr>
            <a:r>
              <a:rPr lang="he-IL" sz="2400" dirty="0"/>
              <a:t>הרי הוא כבית דינו של </a:t>
            </a:r>
            <a:r>
              <a:rPr lang="he-IL" sz="2400" dirty="0" smtClean="0"/>
              <a:t>משה.</a:t>
            </a:r>
            <a:endParaRPr lang="he-IL" sz="2400" dirty="0"/>
          </a:p>
          <a:p>
            <a:pPr marL="0" indent="0">
              <a:buNone/>
            </a:pP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3594" y="5229200"/>
            <a:ext cx="82766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ר' יהושע בא לפני רבו – ר' </a:t>
            </a:r>
            <a:r>
              <a:rPr lang="he-IL" dirty="0" err="1" smtClean="0"/>
              <a:t>דוסא</a:t>
            </a:r>
            <a:r>
              <a:rPr lang="he-IL" dirty="0" smtClean="0"/>
              <a:t> בן </a:t>
            </a:r>
            <a:r>
              <a:rPr lang="he-IL" dirty="0" err="1" smtClean="0"/>
              <a:t>הרכינס</a:t>
            </a:r>
            <a:r>
              <a:rPr lang="he-IL" dirty="0" smtClean="0"/>
              <a:t>, שפסק כנגד רבן </a:t>
            </a:r>
            <a:r>
              <a:rPr lang="he-IL" dirty="0" smtClean="0"/>
              <a:t>גמליאל.</a:t>
            </a:r>
            <a:endParaRPr lang="he-IL" dirty="0" smtClean="0"/>
          </a:p>
          <a:p>
            <a:r>
              <a:rPr lang="he-IL" dirty="0" smtClean="0"/>
              <a:t>ר' </a:t>
            </a:r>
            <a:r>
              <a:rPr lang="he-IL" dirty="0" err="1" smtClean="0"/>
              <a:t>דוסא</a:t>
            </a:r>
            <a:r>
              <a:rPr lang="he-IL" dirty="0" smtClean="0"/>
              <a:t> מנמק לו שעליו ללכת כבית הדין של רבן </a:t>
            </a:r>
            <a:r>
              <a:rPr lang="he-IL" dirty="0" smtClean="0"/>
              <a:t>גמליאל, </a:t>
            </a:r>
            <a:r>
              <a:rPr lang="he-IL" dirty="0" smtClean="0"/>
              <a:t>משום שהוא כמו בית דינו של משה.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חלק ה - סיום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/>
              <a:t>נטל מקלו ומעותיו בידו והלך ליבנה אצל רבן גמליאל </a:t>
            </a: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ביום </a:t>
            </a:r>
            <a:r>
              <a:rPr lang="he-IL" sz="2400" dirty="0"/>
              <a:t>שחל יום הכפורים להיות </a:t>
            </a:r>
            <a:r>
              <a:rPr lang="he-IL" sz="2400" dirty="0" smtClean="0"/>
              <a:t>בחשבונו.</a:t>
            </a:r>
            <a:endParaRPr lang="he-IL" sz="2400" dirty="0" smtClean="0"/>
          </a:p>
          <a:p>
            <a:pPr marL="0" indent="0">
              <a:buNone/>
            </a:pP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עמד </a:t>
            </a:r>
            <a:r>
              <a:rPr lang="he-IL" sz="2400" dirty="0"/>
              <a:t>רבן גמליאל ונשקו על </a:t>
            </a:r>
            <a:r>
              <a:rPr lang="he-IL" sz="2400" dirty="0" smtClean="0"/>
              <a:t>ראשו. </a:t>
            </a: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אמר לו: </a:t>
            </a:r>
            <a:r>
              <a:rPr lang="he-IL" sz="2400" dirty="0"/>
              <a:t>בוא בשלום רבי </a:t>
            </a:r>
            <a:r>
              <a:rPr lang="he-IL" sz="2400" dirty="0" smtClean="0"/>
              <a:t>ותלמידי, </a:t>
            </a:r>
            <a:endParaRPr lang="he-IL" sz="2400" dirty="0" smtClean="0"/>
          </a:p>
          <a:p>
            <a:pPr marL="0" indent="0">
              <a:buNone/>
            </a:pPr>
            <a:r>
              <a:rPr lang="he-IL" sz="2400" dirty="0" smtClean="0"/>
              <a:t>רבי - בחכמה </a:t>
            </a:r>
          </a:p>
          <a:p>
            <a:pPr marL="0" indent="0">
              <a:buNone/>
            </a:pPr>
            <a:r>
              <a:rPr lang="he-IL" sz="2400" dirty="0" smtClean="0"/>
              <a:t>ותלמידי </a:t>
            </a:r>
            <a:r>
              <a:rPr lang="he-IL" sz="2400" dirty="0"/>
              <a:t>שקבלת </a:t>
            </a:r>
            <a:r>
              <a:rPr lang="he-IL" sz="2400" dirty="0" smtClean="0"/>
              <a:t>דברי.</a:t>
            </a: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4998982"/>
            <a:ext cx="55916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he-IL" dirty="0" smtClean="0"/>
              <a:t>ר' יהושע מקיים את גזרתו של רבן גמליאל</a:t>
            </a:r>
          </a:p>
          <a:p>
            <a:r>
              <a:rPr lang="he-IL" dirty="0" smtClean="0"/>
              <a:t>רבן גמליאל מקבלו ונותן לו את הכבוד מחד רבו </a:t>
            </a:r>
            <a:r>
              <a:rPr lang="he-IL" dirty="0" smtClean="0"/>
              <a:t>מאידך </a:t>
            </a:r>
            <a:r>
              <a:rPr lang="he-IL" dirty="0" smtClean="0"/>
              <a:t>תלמידו</a:t>
            </a:r>
          </a:p>
          <a:p>
            <a:r>
              <a:rPr lang="he-IL" dirty="0" smtClean="0"/>
              <a:t>חלוקת תפקידים – בבית המדרש ומולו בבית הדין.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8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נקודות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sz="2800" dirty="0" smtClean="0"/>
              <a:t>מה מוקד המשנה? המחלוקת והכרעתה או </a:t>
            </a:r>
            <a:r>
              <a:rPr lang="he-IL" sz="2800" dirty="0" err="1" smtClean="0"/>
              <a:t>הריאליה</a:t>
            </a:r>
            <a:r>
              <a:rPr lang="he-IL" sz="2800" dirty="0" smtClean="0"/>
              <a:t> מול תפיסת האדם.</a:t>
            </a:r>
          </a:p>
          <a:p>
            <a:pPr algn="just">
              <a:lnSpc>
                <a:spcPct val="150000"/>
              </a:lnSpc>
            </a:pPr>
            <a:r>
              <a:rPr lang="he-IL" sz="2800" dirty="0" smtClean="0"/>
              <a:t>מה טיב היחסים בין החכמים? יחסים היררכיים ויחסים לימודיים. שימו לב, יש בסיפור 4 חכמים שונים.</a:t>
            </a:r>
          </a:p>
          <a:p>
            <a:pPr algn="just">
              <a:lnSpc>
                <a:spcPct val="150000"/>
              </a:lnSpc>
            </a:pPr>
            <a:r>
              <a:rPr lang="he-IL" sz="2800" dirty="0" smtClean="0"/>
              <a:t>הניגוד בין יום הכיפורים וקדושתו ובין קביעת זמן המולד.</a:t>
            </a:r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3125"/>
            <a:ext cx="1495425" cy="90487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28423"/>
            <a:ext cx="9144000" cy="3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</TotalTime>
  <Words>532</Words>
  <Application>Microsoft Office PowerPoint</Application>
  <PresentationFormat>‫הצגה על המסך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בהירות</vt:lpstr>
      <vt:lpstr>המחלוקת על קביעת החודש</vt:lpstr>
      <vt:lpstr>חלקי המשנה</vt:lpstr>
      <vt:lpstr>חלק א - פתיחה</vt:lpstr>
      <vt:lpstr>חלק ב – העדים והפסיקה</vt:lpstr>
      <vt:lpstr>חלק ג – תשובת ר' עקיבא</vt:lpstr>
      <vt:lpstr>חלק ד – תשובת ר' דוסא בן הרכינס</vt:lpstr>
      <vt:lpstr>חלק ה - סיום</vt:lpstr>
      <vt:lpstr>נקודות לדיון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Yachin Epstein</dc:creator>
  <cp:lastModifiedBy>Yachin Epstein</cp:lastModifiedBy>
  <cp:revision>8</cp:revision>
  <dcterms:created xsi:type="dcterms:W3CDTF">2012-07-26T09:31:26Z</dcterms:created>
  <dcterms:modified xsi:type="dcterms:W3CDTF">2012-12-04T11:55:22Z</dcterms:modified>
</cp:coreProperties>
</file>