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9" r:id="rId3"/>
    <p:sldId id="257" r:id="rId4"/>
    <p:sldId id="258" r:id="rId5"/>
    <p:sldId id="261" r:id="rId6"/>
    <p:sldId id="260" r:id="rId7"/>
    <p:sldId id="262" r:id="rId8"/>
    <p:sldId id="263" r:id="rId9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77" d="100"/>
          <a:sy n="77" d="100"/>
        </p:scale>
        <p:origin x="-72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7CBC3-171A-4249-BF44-756B5B05FB16}" type="datetimeFigureOut">
              <a:rPr lang="he-IL" smtClean="0"/>
              <a:t>כ'/כסלו/תשע"ג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CC3-D441-4BA8-9D9B-BF7E0E421851}" type="slidenum">
              <a:rPr lang="he-IL" smtClean="0"/>
              <a:t>‹#›</a:t>
            </a:fld>
            <a:endParaRPr lang="he-IL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7CBC3-171A-4249-BF44-756B5B05FB16}" type="datetimeFigureOut">
              <a:rPr lang="he-IL" smtClean="0"/>
              <a:t>כ'/כסלו/תשע"ג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CC3-D441-4BA8-9D9B-BF7E0E421851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7CBC3-171A-4249-BF44-756B5B05FB16}" type="datetimeFigureOut">
              <a:rPr lang="he-IL" smtClean="0"/>
              <a:t>כ'/כסלו/תשע"ג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CC3-D441-4BA8-9D9B-BF7E0E421851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7CBC3-171A-4249-BF44-756B5B05FB16}" type="datetimeFigureOut">
              <a:rPr lang="he-IL" smtClean="0"/>
              <a:t>כ'/כסלו/תשע"ג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CC3-D441-4BA8-9D9B-BF7E0E421851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7CBC3-171A-4249-BF44-756B5B05FB16}" type="datetimeFigureOut">
              <a:rPr lang="he-IL" smtClean="0"/>
              <a:t>כ'/כסלו/תשע"ג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CC3-D441-4BA8-9D9B-BF7E0E421851}" type="slidenum">
              <a:rPr lang="he-IL" smtClean="0"/>
              <a:t>‹#›</a:t>
            </a:fld>
            <a:endParaRPr lang="he-IL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7CBC3-171A-4249-BF44-756B5B05FB16}" type="datetimeFigureOut">
              <a:rPr lang="he-IL" smtClean="0"/>
              <a:t>כ'/כסלו/תשע"ג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CC3-D441-4BA8-9D9B-BF7E0E421851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7CBC3-171A-4249-BF44-756B5B05FB16}" type="datetimeFigureOut">
              <a:rPr lang="he-IL" smtClean="0"/>
              <a:t>כ'/כסלו/תשע"ג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CC3-D441-4BA8-9D9B-BF7E0E421851}" type="slidenum">
              <a:rPr lang="he-IL" smtClean="0"/>
              <a:t>‹#›</a:t>
            </a:fld>
            <a:endParaRPr lang="he-IL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7CBC3-171A-4249-BF44-756B5B05FB16}" type="datetimeFigureOut">
              <a:rPr lang="he-IL" smtClean="0"/>
              <a:t>כ'/כסלו/תשע"ג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CC3-D441-4BA8-9D9B-BF7E0E421851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7CBC3-171A-4249-BF44-756B5B05FB16}" type="datetimeFigureOut">
              <a:rPr lang="he-IL" smtClean="0"/>
              <a:t>כ'/כסלו/תשע"ג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CC3-D441-4BA8-9D9B-BF7E0E421851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7CBC3-171A-4249-BF44-756B5B05FB16}" type="datetimeFigureOut">
              <a:rPr lang="he-IL" smtClean="0"/>
              <a:t>כ'/כסלו/תשע"ג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CC3-D441-4BA8-9D9B-BF7E0E421851}" type="slidenum">
              <a:rPr lang="he-IL" smtClean="0"/>
              <a:t>‹#›</a:t>
            </a:fld>
            <a:endParaRPr lang="he-IL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7CBC3-171A-4249-BF44-756B5B05FB16}" type="datetimeFigureOut">
              <a:rPr lang="he-IL" smtClean="0"/>
              <a:t>כ'/כסלו/תשע"ג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CC3-D441-4BA8-9D9B-BF7E0E421851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F27CBC3-171A-4249-BF44-756B5B05FB16}" type="datetimeFigureOut">
              <a:rPr lang="he-IL" smtClean="0"/>
              <a:t>כ'/כסלו/תשע"ג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F1842CC3-D441-4BA8-9D9B-BF7E0E421851}" type="slidenum">
              <a:rPr lang="he-IL" smtClean="0"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r" defTabSz="914400" rtl="1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r" defTabSz="914400" rtl="1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r" defTabSz="914400" rtl="1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 smtClean="0"/>
              <a:t>אלו ואלו דברי </a:t>
            </a:r>
            <a:r>
              <a:rPr lang="he-IL" dirty="0" err="1" smtClean="0"/>
              <a:t>אלהים</a:t>
            </a:r>
            <a:r>
              <a:rPr lang="he-IL" dirty="0" smtClean="0"/>
              <a:t> חיים</a:t>
            </a:r>
            <a:endParaRPr lang="he-IL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e-IL" dirty="0" smtClean="0"/>
              <a:t>תלמוד בבלי עירובין </a:t>
            </a:r>
            <a:r>
              <a:rPr lang="he-IL" dirty="0" err="1" smtClean="0"/>
              <a:t>יג</a:t>
            </a:r>
            <a:r>
              <a:rPr lang="he-IL" dirty="0" smtClean="0"/>
              <a:t> ע"ב</a:t>
            </a:r>
            <a:endParaRPr lang="he-IL" dirty="0"/>
          </a:p>
        </p:txBody>
      </p:sp>
      <p:pic>
        <p:nvPicPr>
          <p:cNvPr id="5" name="תמונה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144000" cy="1227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7730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מבנה הסוגיה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he-IL" sz="2800" dirty="0" smtClean="0"/>
              <a:t>מימרת ר' אבא בשם שמואל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he-IL" sz="2800" dirty="0" smtClean="0"/>
              <a:t>למה נפסקה הלכה כבית הלל?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he-IL" sz="2800" dirty="0" smtClean="0"/>
              <a:t>הוכחה מברייתא  לדרך ניסוח המחלוקות.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he-IL" sz="2800" dirty="0" smtClean="0"/>
              <a:t>לקח הנובע מדרך הכרעת המחלוקת.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he-IL" sz="2800" dirty="0" smtClean="0"/>
              <a:t>מחלוקת בסיס בין בית שמאי לבית הלל.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endParaRPr lang="he-IL" sz="2800" dirty="0" smtClean="0"/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endParaRPr lang="he-IL" sz="2800" dirty="0" smtClean="0"/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endParaRPr lang="he-IL" sz="2800" dirty="0"/>
          </a:p>
        </p:txBody>
      </p:sp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348" y="20185"/>
            <a:ext cx="9261867" cy="456487"/>
          </a:xfrm>
          <a:prstGeom prst="rect">
            <a:avLst/>
          </a:prstGeom>
        </p:spPr>
      </p:pic>
      <p:pic>
        <p:nvPicPr>
          <p:cNvPr id="5" name="תמונה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53125"/>
            <a:ext cx="1495425" cy="904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1439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מימרת ר' אבא בשם שמואל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he-IL" sz="2600" dirty="0" err="1" smtClean="0">
                <a:effectLst/>
              </a:rPr>
              <a:t>א"ר</a:t>
            </a:r>
            <a:r>
              <a:rPr lang="he-IL" sz="2600" dirty="0" smtClean="0">
                <a:effectLst/>
              </a:rPr>
              <a:t> אבא אמר שמואל: שלש שנים נחלקו בית שמאי ובית הלל.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he-IL" sz="2600" dirty="0" smtClean="0">
                <a:effectLst/>
              </a:rPr>
              <a:t>הללו </a:t>
            </a:r>
            <a:r>
              <a:rPr lang="he-IL" sz="2600" dirty="0" smtClean="0">
                <a:effectLst/>
              </a:rPr>
              <a:t>אומרים: הלכה כמותנו.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he-IL" sz="2600" dirty="0" smtClean="0">
                <a:effectLst/>
              </a:rPr>
              <a:t>והללו אומרים: הלכה כמותנו.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he-IL" sz="2600" dirty="0" smtClean="0">
                <a:effectLst/>
              </a:rPr>
              <a:t>יצאה בת קול ואמרה: 'אלו ואלו דברי </a:t>
            </a:r>
            <a:r>
              <a:rPr lang="he-IL" sz="2600" dirty="0" err="1" smtClean="0">
                <a:effectLst/>
              </a:rPr>
              <a:t>אלהים</a:t>
            </a:r>
            <a:r>
              <a:rPr lang="he-IL" sz="2600" dirty="0" smtClean="0">
                <a:effectLst/>
              </a:rPr>
              <a:t> חיים הן,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he-IL" sz="2600" dirty="0" smtClean="0">
                <a:effectLst/>
              </a:rPr>
              <a:t>			והלכה כבית הלל'</a:t>
            </a:r>
            <a:br>
              <a:rPr lang="he-IL" sz="2600" dirty="0" smtClean="0">
                <a:effectLst/>
              </a:rPr>
            </a:br>
            <a:endParaRPr lang="he-IL" sz="2600" dirty="0"/>
          </a:p>
        </p:txBody>
      </p:sp>
      <p:sp>
        <p:nvSpPr>
          <p:cNvPr id="4" name="TextBox 3"/>
          <p:cNvSpPr txBox="1"/>
          <p:nvPr/>
        </p:nvSpPr>
        <p:spPr>
          <a:xfrm>
            <a:off x="1589949" y="5445224"/>
            <a:ext cx="6191118" cy="36933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2"/>
            </a:solidFill>
          </a:ln>
        </p:spPr>
        <p:txBody>
          <a:bodyPr wrap="none" rtlCol="1">
            <a:spAutoFit/>
          </a:bodyPr>
          <a:lstStyle/>
          <a:p>
            <a:r>
              <a:rPr lang="he-IL" dirty="0" smtClean="0"/>
              <a:t>מה מיוחד בהכרעה זו? שימו לב למקור ההכרעה ולדרך הניסוח שלה.</a:t>
            </a:r>
            <a:endParaRPr lang="he-IL" dirty="0"/>
          </a:p>
        </p:txBody>
      </p:sp>
      <p:pic>
        <p:nvPicPr>
          <p:cNvPr id="5" name="תמונה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53125"/>
            <a:ext cx="1495425" cy="904875"/>
          </a:xfrm>
          <a:prstGeom prst="rect">
            <a:avLst/>
          </a:prstGeom>
        </p:spPr>
      </p:pic>
      <p:pic>
        <p:nvPicPr>
          <p:cNvPr id="6" name="תמונה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348" y="20185"/>
            <a:ext cx="9261867" cy="456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7536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למה נפסקה הלכה כבית הלל?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he-IL" sz="2800" dirty="0" smtClean="0">
                <a:effectLst/>
              </a:rPr>
              <a:t>וכי מאחר שאלו ואלו דברי </a:t>
            </a:r>
            <a:r>
              <a:rPr lang="he-IL" sz="2800" dirty="0" err="1" smtClean="0">
                <a:effectLst/>
              </a:rPr>
              <a:t>אלהים</a:t>
            </a:r>
            <a:r>
              <a:rPr lang="he-IL" sz="2800" dirty="0" smtClean="0">
                <a:effectLst/>
              </a:rPr>
              <a:t> חיים,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he-IL" sz="2800" dirty="0" smtClean="0">
                <a:effectLst/>
              </a:rPr>
              <a:t>מפני מה זכו ב"ה לקבוע הלכה </a:t>
            </a:r>
            <a:r>
              <a:rPr lang="he-IL" sz="2800" dirty="0" smtClean="0">
                <a:effectLst/>
              </a:rPr>
              <a:t>כמותן?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he-IL" sz="2800" dirty="0" smtClean="0">
                <a:effectLst/>
              </a:rPr>
              <a:t>מפני </a:t>
            </a:r>
            <a:r>
              <a:rPr lang="he-IL" sz="2800" dirty="0" err="1" smtClean="0">
                <a:effectLst/>
              </a:rPr>
              <a:t>שנוחין</a:t>
            </a:r>
            <a:r>
              <a:rPr lang="he-IL" sz="2800" dirty="0" smtClean="0">
                <a:effectLst/>
              </a:rPr>
              <a:t> </a:t>
            </a:r>
            <a:r>
              <a:rPr lang="he-IL" sz="2800" dirty="0" err="1" smtClean="0">
                <a:effectLst/>
              </a:rPr>
              <a:t>ועלובין</a:t>
            </a:r>
            <a:r>
              <a:rPr lang="he-IL" sz="2800" dirty="0" smtClean="0">
                <a:effectLst/>
              </a:rPr>
              <a:t> היו </a:t>
            </a:r>
            <a:r>
              <a:rPr lang="he-IL" sz="2800" dirty="0" err="1" smtClean="0">
                <a:effectLst/>
              </a:rPr>
              <a:t>ושונין</a:t>
            </a:r>
            <a:r>
              <a:rPr lang="he-IL" sz="2800" dirty="0" smtClean="0">
                <a:effectLst/>
              </a:rPr>
              <a:t> דבריהן ודברי ב"ש,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he-IL" sz="2800" dirty="0" smtClean="0">
                <a:effectLst/>
              </a:rPr>
              <a:t>ולא עוד אלא </a:t>
            </a:r>
            <a:r>
              <a:rPr lang="he-IL" sz="2800" dirty="0" err="1" smtClean="0">
                <a:effectLst/>
              </a:rPr>
              <a:t>שמקדימין</a:t>
            </a:r>
            <a:r>
              <a:rPr lang="he-IL" sz="2800" dirty="0" smtClean="0">
                <a:effectLst/>
              </a:rPr>
              <a:t> דברי ב"ש לדבריהן.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94469" y="5589240"/>
            <a:ext cx="5046638" cy="646331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2"/>
            </a:solidFill>
          </a:ln>
        </p:spPr>
        <p:txBody>
          <a:bodyPr wrap="none" rtlCol="1">
            <a:spAutoFit/>
          </a:bodyPr>
          <a:lstStyle/>
          <a:p>
            <a:r>
              <a:rPr lang="he-IL" dirty="0" smtClean="0"/>
              <a:t>מה הסיבות שמביאה הגמרא להכרעה כדעת בית הלל? </a:t>
            </a:r>
          </a:p>
          <a:p>
            <a:r>
              <a:rPr lang="he-IL" dirty="0" smtClean="0"/>
              <a:t>האם אלו סיבות הלכתיות שמסבירות הכרעה?</a:t>
            </a:r>
            <a:endParaRPr lang="he-IL" dirty="0"/>
          </a:p>
        </p:txBody>
      </p:sp>
      <p:pic>
        <p:nvPicPr>
          <p:cNvPr id="5" name="תמונה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53125"/>
            <a:ext cx="1495425" cy="904875"/>
          </a:xfrm>
          <a:prstGeom prst="rect">
            <a:avLst/>
          </a:prstGeom>
        </p:spPr>
      </p:pic>
      <p:pic>
        <p:nvPicPr>
          <p:cNvPr id="6" name="תמונה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348" y="20185"/>
            <a:ext cx="9261867" cy="456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6409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הוכחה מברייתא לדרך ניסוח המחלוקות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he-IL" dirty="0" smtClean="0">
                <a:effectLst/>
              </a:rPr>
              <a:t>כאותה ששנינו: מי שהיה ראשו ורובו בסוכה ושלחנו בתוך הבית –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he-IL" dirty="0" smtClean="0">
                <a:effectLst/>
              </a:rPr>
              <a:t>בית שמאי - </a:t>
            </a:r>
            <a:r>
              <a:rPr lang="he-IL" dirty="0" err="1" smtClean="0">
                <a:effectLst/>
              </a:rPr>
              <a:t>פוסלין</a:t>
            </a:r>
            <a:r>
              <a:rPr lang="he-IL" dirty="0" smtClean="0">
                <a:effectLst/>
              </a:rPr>
              <a:t>, ובית הלל - מכשירין.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he-IL" dirty="0" smtClean="0">
                <a:effectLst/>
              </a:rPr>
              <a:t>אמרו בית הלל לבית שמאי: לא כך היה מעשה ?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he-IL" dirty="0" smtClean="0">
                <a:effectLst/>
              </a:rPr>
              <a:t>שהלכו זקני בית שמאי וזקני בית הלל לבקר את רבי יוחנן בן </a:t>
            </a:r>
            <a:r>
              <a:rPr lang="he-IL" dirty="0" err="1" smtClean="0">
                <a:effectLst/>
              </a:rPr>
              <a:t>החורנית</a:t>
            </a:r>
            <a:r>
              <a:rPr lang="he-IL" dirty="0" smtClean="0">
                <a:effectLst/>
              </a:rPr>
              <a:t>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he-IL" dirty="0" smtClean="0">
                <a:effectLst/>
              </a:rPr>
              <a:t>ומצאוהו יושב ראשו ורובו בסוכה ושלחנו בתוך הבית.</a:t>
            </a:r>
            <a:br>
              <a:rPr lang="he-IL" dirty="0" smtClean="0">
                <a:effectLst/>
              </a:rPr>
            </a:br>
            <a:r>
              <a:rPr lang="he-IL" dirty="0" smtClean="0">
                <a:effectLst/>
              </a:rPr>
              <a:t>אמרו להן בית שמאי: 'אי משם ראיה?',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he-IL" dirty="0" smtClean="0">
                <a:effectLst/>
              </a:rPr>
              <a:t>אף הן אמרו לו: 'אם כך היית נוהג לא קיימת מצות סוכה מימיך'.</a:t>
            </a:r>
            <a:endParaRPr lang="he-IL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2987824" y="5374957"/>
            <a:ext cx="3882794" cy="92333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2"/>
            </a:solidFill>
          </a:ln>
        </p:spPr>
        <p:txBody>
          <a:bodyPr wrap="none" rtlCol="1">
            <a:spAutoFit/>
          </a:bodyPr>
          <a:lstStyle/>
          <a:p>
            <a:r>
              <a:rPr lang="he-IL" dirty="0" smtClean="0"/>
              <a:t>מה דרך ההוכחה מהברייתא?  שימו לב, </a:t>
            </a:r>
            <a:endParaRPr lang="he-IL" dirty="0" smtClean="0"/>
          </a:p>
          <a:p>
            <a:r>
              <a:rPr lang="he-IL" dirty="0" smtClean="0"/>
              <a:t>היכן </a:t>
            </a:r>
            <a:r>
              <a:rPr lang="he-IL" dirty="0" smtClean="0"/>
              <a:t>יש הקדמה של בית שמאי לבית הלל?</a:t>
            </a:r>
          </a:p>
          <a:p>
            <a:r>
              <a:rPr lang="he-IL" dirty="0" smtClean="0"/>
              <a:t>מה מתגלה על בית שמאי בסיפור זה?</a:t>
            </a:r>
            <a:endParaRPr lang="he-IL" dirty="0"/>
          </a:p>
        </p:txBody>
      </p:sp>
      <p:pic>
        <p:nvPicPr>
          <p:cNvPr id="5" name="תמונה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53125"/>
            <a:ext cx="1495425" cy="904875"/>
          </a:xfrm>
          <a:prstGeom prst="rect">
            <a:avLst/>
          </a:prstGeom>
        </p:spPr>
      </p:pic>
      <p:pic>
        <p:nvPicPr>
          <p:cNvPr id="6" name="תמונה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348" y="20185"/>
            <a:ext cx="9261867" cy="456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296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לקח הנובע מהכרעת המחלוקת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556992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he-IL" sz="2600" dirty="0" smtClean="0">
                <a:effectLst/>
              </a:rPr>
              <a:t>ללמדך שכל המשפיל עצמו - הקדוש ברוך הוא מגביהו.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he-IL" sz="2600" dirty="0" smtClean="0">
                <a:effectLst/>
              </a:rPr>
              <a:t>וכל המגביה עצמו - הקדוש ברוך הוא משפילו.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he-IL" sz="2600" dirty="0" smtClean="0">
                <a:effectLst/>
              </a:rPr>
              <a:t>כל המחזר על הגדולה - גדולה בורחת ממנו,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he-IL" sz="2600" dirty="0" smtClean="0">
                <a:effectLst/>
              </a:rPr>
              <a:t>וכל הבורח מן הגדולה - גדולה מחזרת אחריו.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he-IL" sz="2600" dirty="0" smtClean="0">
                <a:effectLst/>
              </a:rPr>
              <a:t>וכל הדוחק את השעה - שעה </a:t>
            </a:r>
            <a:r>
              <a:rPr lang="he-IL" sz="2600" dirty="0" err="1" smtClean="0">
                <a:effectLst/>
              </a:rPr>
              <a:t>דוחקתו</a:t>
            </a:r>
            <a:r>
              <a:rPr lang="he-IL" sz="2600" dirty="0" smtClean="0">
                <a:effectLst/>
              </a:rPr>
              <a:t>,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he-IL" sz="2600" dirty="0" smtClean="0">
                <a:effectLst/>
              </a:rPr>
              <a:t>וכל הנדחה מפני שעה - שעה עומדת לו.</a:t>
            </a:r>
            <a:endParaRPr lang="he-IL" sz="2600" dirty="0"/>
          </a:p>
        </p:txBody>
      </p:sp>
      <p:sp>
        <p:nvSpPr>
          <p:cNvPr id="5" name="TextBox 4"/>
          <p:cNvSpPr txBox="1"/>
          <p:nvPr/>
        </p:nvSpPr>
        <p:spPr>
          <a:xfrm>
            <a:off x="578213" y="5554106"/>
            <a:ext cx="8210966" cy="646331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2"/>
            </a:solidFill>
          </a:ln>
        </p:spPr>
        <p:txBody>
          <a:bodyPr wrap="none" rtlCol="1">
            <a:spAutoFit/>
          </a:bodyPr>
          <a:lstStyle/>
          <a:p>
            <a:r>
              <a:rPr lang="he-IL" dirty="0" smtClean="0"/>
              <a:t>מה הלקחים המוסרים הנלמד ממחלוקת זו? הבחינו בין הצמד הראשון לשני הצמדים הבאים.</a:t>
            </a:r>
          </a:p>
          <a:p>
            <a:r>
              <a:rPr lang="he-IL" dirty="0" smtClean="0"/>
              <a:t>האם בכולם מקומות של הקדוש ברוך הוא משמעותי?</a:t>
            </a:r>
            <a:endParaRPr lang="he-IL" dirty="0"/>
          </a:p>
        </p:txBody>
      </p:sp>
      <p:pic>
        <p:nvPicPr>
          <p:cNvPr id="6" name="תמונה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53125"/>
            <a:ext cx="1495425" cy="904875"/>
          </a:xfrm>
          <a:prstGeom prst="rect">
            <a:avLst/>
          </a:prstGeom>
        </p:spPr>
      </p:pic>
      <p:pic>
        <p:nvPicPr>
          <p:cNvPr id="7" name="תמונה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348" y="20185"/>
            <a:ext cx="9261867" cy="456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8142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מחלוקות בסיס בין בית שמאי לבית הלל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484983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he-IL" sz="2600" dirty="0" smtClean="0">
                <a:effectLst/>
              </a:rPr>
              <a:t>ת"ר: שתי שנים ומחצה נחלקו בית שמאי ובית הלל,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he-IL" sz="2600" dirty="0" smtClean="0">
                <a:effectLst/>
              </a:rPr>
              <a:t>הללו אומרים נוח לו לאדם שלא נברא - יותר משנברא,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he-IL" sz="2600" dirty="0" smtClean="0">
                <a:effectLst/>
              </a:rPr>
              <a:t>והללו אומרים נוח לו לאדם שנברא - יותר משלא נברא.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he-IL" sz="2600" dirty="0" smtClean="0">
                <a:effectLst/>
              </a:rPr>
              <a:t>נמנו וגמרו נוח לו לאדם שלא נברא יותר משנברא.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he-IL" sz="2600" dirty="0" smtClean="0">
                <a:effectLst/>
              </a:rPr>
              <a:t>עכשיו שנברא יפשפש במעשיו ואמרי לה ימשמש במעשיו.</a:t>
            </a:r>
            <a:endParaRPr lang="he-IL" sz="26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525448" y="5165804"/>
            <a:ext cx="6471643" cy="128753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2"/>
            </a:solidFill>
          </a:ln>
        </p:spPr>
        <p:txBody>
          <a:bodyPr wrap="none" rtlCol="1">
            <a:sp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he-IL" dirty="0" smtClean="0"/>
              <a:t>השוו בין ברייתא זו לדברי ר' אבא בשם שמואל בראשית הסוגיה.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he-IL" dirty="0" smtClean="0"/>
              <a:t>מה טיב המחלוקת בין בית שמאי לבית הלל כפי שעולה מברייתא זו?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he-IL" dirty="0" smtClean="0"/>
              <a:t>האם היא דומה או שונה מהמחלוקת בברייתא על סוכה?</a:t>
            </a:r>
            <a:endParaRPr lang="he-IL" dirty="0"/>
          </a:p>
        </p:txBody>
      </p:sp>
      <p:pic>
        <p:nvPicPr>
          <p:cNvPr id="5" name="תמונה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53125"/>
            <a:ext cx="1495425" cy="904875"/>
          </a:xfrm>
          <a:prstGeom prst="rect">
            <a:avLst/>
          </a:prstGeom>
        </p:spPr>
      </p:pic>
      <p:pic>
        <p:nvPicPr>
          <p:cNvPr id="6" name="תמונה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348" y="20185"/>
            <a:ext cx="9261867" cy="456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2485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נקודות לדיון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he-IL" sz="2800" dirty="0" smtClean="0"/>
              <a:t>האם מחלוקת היא טובה או לא? מה הסוגיה חושבת?</a:t>
            </a:r>
          </a:p>
          <a:p>
            <a:pPr algn="just">
              <a:lnSpc>
                <a:spcPct val="150000"/>
              </a:lnSpc>
            </a:pPr>
            <a:r>
              <a:rPr lang="he-IL" sz="2800" dirty="0" smtClean="0"/>
              <a:t>מה המטרה של שילוב שתי המחלוקות (סוכה, בריאת האדם)?</a:t>
            </a:r>
          </a:p>
          <a:p>
            <a:pPr algn="just">
              <a:lnSpc>
                <a:spcPct val="150000"/>
              </a:lnSpc>
            </a:pPr>
            <a:r>
              <a:rPr lang="he-IL" sz="2800" dirty="0" smtClean="0"/>
              <a:t>מה המסקנה של הברייתא האחרונה? האם ניתן לראות בה מסקנה של כל הדיון והיחס </a:t>
            </a:r>
            <a:r>
              <a:rPr lang="he-IL" sz="2800" smtClean="0"/>
              <a:t>למחלוקות</a:t>
            </a:r>
            <a:r>
              <a:rPr lang="he-IL" sz="2800" smtClean="0"/>
              <a:t>?</a:t>
            </a:r>
            <a:endParaRPr lang="he-IL" sz="2800" dirty="0" smtClean="0"/>
          </a:p>
          <a:p>
            <a:pPr algn="just">
              <a:lnSpc>
                <a:spcPct val="150000"/>
              </a:lnSpc>
            </a:pPr>
            <a:endParaRPr lang="he-IL" sz="2800" dirty="0"/>
          </a:p>
        </p:txBody>
      </p:sp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53125"/>
            <a:ext cx="1495425" cy="904875"/>
          </a:xfrm>
          <a:prstGeom prst="rect">
            <a:avLst/>
          </a:prstGeom>
        </p:spPr>
      </p:pic>
      <p:pic>
        <p:nvPicPr>
          <p:cNvPr id="5" name="תמונה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348" y="20185"/>
            <a:ext cx="9261867" cy="456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0686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בהירות">
  <a:themeElements>
    <a:clrScheme name="בהירות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קלאסי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בהירות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251</TotalTime>
  <Words>459</Words>
  <Application>Microsoft Office PowerPoint</Application>
  <PresentationFormat>‫הצגה על המסך (4:3)</PresentationFormat>
  <Paragraphs>55</Paragraphs>
  <Slides>8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8</vt:i4>
      </vt:variant>
    </vt:vector>
  </HeadingPairs>
  <TitlesOfParts>
    <vt:vector size="9" baseType="lpstr">
      <vt:lpstr>בהירות</vt:lpstr>
      <vt:lpstr>אלו ואלו דברי אלהים חיים</vt:lpstr>
      <vt:lpstr>מבנה הסוגיה</vt:lpstr>
      <vt:lpstr>מימרת ר' אבא בשם שמואל</vt:lpstr>
      <vt:lpstr>למה נפסקה הלכה כבית הלל?</vt:lpstr>
      <vt:lpstr>הוכחה מברייתא לדרך ניסוח המחלוקות</vt:lpstr>
      <vt:lpstr>לקח הנובע מהכרעת המחלוקת</vt:lpstr>
      <vt:lpstr>מחלוקות בסיס בין בית שמאי לבית הלל</vt:lpstr>
      <vt:lpstr>נקודות לדיון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Yachin Epstein</dc:creator>
  <cp:lastModifiedBy>Yachin Epstein</cp:lastModifiedBy>
  <cp:revision>8</cp:revision>
  <dcterms:created xsi:type="dcterms:W3CDTF">2012-08-22T05:54:20Z</dcterms:created>
  <dcterms:modified xsi:type="dcterms:W3CDTF">2012-12-04T09:26:40Z</dcterms:modified>
</cp:coreProperties>
</file>