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622" autoAdjust="0"/>
    <p:restoredTop sz="94660"/>
  </p:normalViewPr>
  <p:slideViewPr>
    <p:cSldViewPr>
      <p:cViewPr varScale="1">
        <p:scale>
          <a:sx n="68" d="100"/>
          <a:sy n="68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7539-AF03-4E17-8210-F8C257235E35}" type="datetimeFigureOut">
              <a:rPr lang="he-IL" smtClean="0"/>
              <a:pPr/>
              <a:t>כ"ה/כסלו/תשע"ג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61BF-6BC1-418D-9D2B-264CCD58319D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7539-AF03-4E17-8210-F8C257235E35}" type="datetimeFigureOut">
              <a:rPr lang="he-IL" smtClean="0"/>
              <a:pPr/>
              <a:t>כ"ה/כסלו/תשע"ג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61BF-6BC1-418D-9D2B-264CCD58319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7539-AF03-4E17-8210-F8C257235E35}" type="datetimeFigureOut">
              <a:rPr lang="he-IL" smtClean="0"/>
              <a:pPr/>
              <a:t>כ"ה/כסלו/תשע"ג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61BF-6BC1-418D-9D2B-264CCD58319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7539-AF03-4E17-8210-F8C257235E35}" type="datetimeFigureOut">
              <a:rPr lang="he-IL" smtClean="0"/>
              <a:pPr/>
              <a:t>כ"ה/כסלו/תשע"ג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61BF-6BC1-418D-9D2B-264CCD58319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7539-AF03-4E17-8210-F8C257235E35}" type="datetimeFigureOut">
              <a:rPr lang="he-IL" smtClean="0"/>
              <a:pPr/>
              <a:t>כ"ה/כסלו/תשע"ג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61BF-6BC1-418D-9D2B-264CCD58319D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7539-AF03-4E17-8210-F8C257235E35}" type="datetimeFigureOut">
              <a:rPr lang="he-IL" smtClean="0"/>
              <a:pPr/>
              <a:t>כ"ה/כסלו/תשע"ג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61BF-6BC1-418D-9D2B-264CCD58319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7539-AF03-4E17-8210-F8C257235E35}" type="datetimeFigureOut">
              <a:rPr lang="he-IL" smtClean="0"/>
              <a:pPr/>
              <a:t>כ"ה/כסלו/תשע"ג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61BF-6BC1-418D-9D2B-264CCD58319D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7539-AF03-4E17-8210-F8C257235E35}" type="datetimeFigureOut">
              <a:rPr lang="he-IL" smtClean="0"/>
              <a:pPr/>
              <a:t>כ"ה/כסלו/תשע"ג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61BF-6BC1-418D-9D2B-264CCD58319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7539-AF03-4E17-8210-F8C257235E35}" type="datetimeFigureOut">
              <a:rPr lang="he-IL" smtClean="0"/>
              <a:pPr/>
              <a:t>כ"ה/כסלו/תשע"ג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61BF-6BC1-418D-9D2B-264CCD58319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7539-AF03-4E17-8210-F8C257235E35}" type="datetimeFigureOut">
              <a:rPr lang="he-IL" smtClean="0"/>
              <a:pPr/>
              <a:t>כ"ה/כסלו/תשע"ג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61BF-6BC1-418D-9D2B-264CCD58319D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7539-AF03-4E17-8210-F8C257235E35}" type="datetimeFigureOut">
              <a:rPr lang="he-IL" smtClean="0"/>
              <a:pPr/>
              <a:t>כ"ה/כסלו/תשע"ג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61BF-6BC1-418D-9D2B-264CCD58319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B537539-AF03-4E17-8210-F8C257235E35}" type="datetimeFigureOut">
              <a:rPr lang="he-IL" smtClean="0"/>
              <a:pPr/>
              <a:t>כ"ה/כסלו/תשע"ג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19A61BF-6BC1-418D-9D2B-264CCD58319D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למה יצאה השמלה?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משנה בבא מציעא פרק ב משנה ה</a:t>
            </a: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459432"/>
            <a:ext cx="9144000" cy="122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99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המשנה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smtClean="0"/>
              <a:t>אף השמלה היתה בכלל כל אלה, </a:t>
            </a:r>
          </a:p>
          <a:p>
            <a:pPr marL="0" indent="0">
              <a:buNone/>
            </a:pPr>
            <a:r>
              <a:rPr lang="he-IL" dirty="0" smtClean="0"/>
              <a:t>למה יצאת </a:t>
            </a:r>
            <a:r>
              <a:rPr lang="he-IL" dirty="0" smtClean="0"/>
              <a:t>להקיש </a:t>
            </a:r>
            <a:r>
              <a:rPr lang="he-IL" dirty="0" smtClean="0"/>
              <a:t>אליה לומר לך:</a:t>
            </a:r>
          </a:p>
          <a:p>
            <a:pPr marL="0" indent="0">
              <a:buNone/>
            </a:pPr>
            <a:r>
              <a:rPr lang="he-IL" dirty="0" smtClean="0"/>
              <a:t>מה שמלה מיוחדת שיש בה סימנים ויש לה תובעים, </a:t>
            </a:r>
          </a:p>
          <a:p>
            <a:pPr marL="0" indent="0">
              <a:buNone/>
            </a:pPr>
            <a:r>
              <a:rPr lang="he-IL" dirty="0" smtClean="0"/>
              <a:t>אף כל דבר שיש בו סימנים ויש לו תובעים - </a:t>
            </a:r>
          </a:p>
          <a:p>
            <a:pPr marL="0" indent="0">
              <a:buNone/>
            </a:pPr>
            <a:r>
              <a:rPr lang="he-IL" dirty="0" smtClean="0"/>
              <a:t>חייב להכריז.</a:t>
            </a: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7827"/>
            <a:ext cx="9144000" cy="396837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769" y="5980509"/>
            <a:ext cx="149542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463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שאלות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מהי </a:t>
            </a:r>
            <a:r>
              <a:rPr lang="he-IL" dirty="0" smtClean="0"/>
              <a:t>הסוגה (ז'אנר) של המקור שלפנינו – הלכה? או מדרש? או אולי שניהם?</a:t>
            </a:r>
          </a:p>
          <a:p>
            <a:r>
              <a:rPr lang="he-IL" dirty="0" smtClean="0"/>
              <a:t>האם למשנה זו יש רקע שאינו מופיעה בה?</a:t>
            </a:r>
          </a:p>
          <a:p>
            <a:r>
              <a:rPr lang="he-IL" dirty="0" smtClean="0"/>
              <a:t>מה הכוונה </a:t>
            </a:r>
            <a:r>
              <a:rPr lang="he-IL" dirty="0" smtClean="0"/>
              <a:t>"למה יצאה שמלה" – ממה היא יצאה? ולהיכן?</a:t>
            </a: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7827"/>
            <a:ext cx="9144000" cy="396837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769" y="5980509"/>
            <a:ext cx="149542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6816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הפסוק </a:t>
            </a:r>
            <a:r>
              <a:rPr lang="he-IL" dirty="0" smtClean="0"/>
              <a:t>שעומד ברקע דברי המשנה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b="1" u="sng" dirty="0" smtClean="0"/>
              <a:t>דברים פרק </a:t>
            </a:r>
            <a:r>
              <a:rPr lang="he-IL" b="1" u="sng" dirty="0" err="1" smtClean="0"/>
              <a:t>כב</a:t>
            </a:r>
            <a:r>
              <a:rPr lang="he-IL" b="1" u="sng" dirty="0" smtClean="0"/>
              <a:t> פסוק ג</a:t>
            </a:r>
          </a:p>
          <a:p>
            <a:pPr marL="0" indent="0">
              <a:buNone/>
            </a:pPr>
            <a:r>
              <a:rPr lang="he-IL" dirty="0" smtClean="0"/>
              <a:t>"וְכֵן תַּעֲשֶׂה </a:t>
            </a:r>
            <a:r>
              <a:rPr lang="he-IL" dirty="0" err="1" smtClean="0"/>
              <a:t>לַחֲמֹרו</a:t>
            </a:r>
            <a:r>
              <a:rPr lang="he-IL" dirty="0" smtClean="0"/>
              <a:t>ֹ </a:t>
            </a:r>
            <a:r>
              <a:rPr lang="he-IL" b="1" dirty="0" smtClean="0">
                <a:solidFill>
                  <a:srgbClr val="0070C0"/>
                </a:solidFill>
              </a:rPr>
              <a:t>וְכֵן תַּעֲשֶׂה לְשִׂמְלָתוֹ </a:t>
            </a:r>
          </a:p>
          <a:p>
            <a:pPr marL="0" indent="0">
              <a:buNone/>
            </a:pPr>
            <a:r>
              <a:rPr lang="he-IL" dirty="0" smtClean="0"/>
              <a:t>וְכֵן תַּעֲשֶׂה לְכָל אֲבֵדַת אָחִיךָ </a:t>
            </a:r>
          </a:p>
          <a:p>
            <a:pPr marL="0" indent="0">
              <a:buNone/>
            </a:pPr>
            <a:r>
              <a:rPr lang="he-IL" dirty="0" smtClean="0"/>
              <a:t>אֲשֶׁר תֹּאבַד מִמֶּנּוּ וּמְצָאתָהּ </a:t>
            </a:r>
          </a:p>
          <a:p>
            <a:pPr marL="0" indent="0">
              <a:buNone/>
            </a:pPr>
            <a:r>
              <a:rPr lang="he-IL" dirty="0" smtClean="0"/>
              <a:t>לֹא תוּכַל לְהִתְעַלֵּם"</a:t>
            </a: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7827"/>
            <a:ext cx="9144000" cy="396837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769" y="5980509"/>
            <a:ext cx="149542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674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dirty="0" smtClean="0"/>
              <a:t>המדרש המלא </a:t>
            </a:r>
            <a:r>
              <a:rPr lang="he-IL" b="1" dirty="0" smtClean="0"/>
              <a:t>המשוחזר</a:t>
            </a:r>
            <a:r>
              <a:rPr lang="he-IL" dirty="0" smtClean="0"/>
              <a:t> שברקע המשנה (א)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sz="2800" dirty="0" smtClean="0"/>
              <a:t>"וְכֵן תַּעֲשֶׂה </a:t>
            </a:r>
            <a:r>
              <a:rPr lang="he-IL" sz="2800" dirty="0" err="1" smtClean="0"/>
              <a:t>לַחֲמֹרו</a:t>
            </a:r>
            <a:r>
              <a:rPr lang="he-IL" sz="2800" dirty="0" smtClean="0"/>
              <a:t>ֹ </a:t>
            </a:r>
            <a:r>
              <a:rPr lang="he-IL" sz="2800" b="1" dirty="0" smtClean="0">
                <a:solidFill>
                  <a:srgbClr val="0070C0"/>
                </a:solidFill>
              </a:rPr>
              <a:t>וְכֵן תַּעֲשֶׂה לְשִׂמְלָתוֹ </a:t>
            </a:r>
            <a:r>
              <a:rPr lang="he-IL" sz="2800" dirty="0" smtClean="0"/>
              <a:t>וְכֵן תַּעֲשֶׂה לְכָל אֲבֵדַת אָחִיךָ"</a:t>
            </a:r>
          </a:p>
          <a:p>
            <a:pPr marL="0" indent="0">
              <a:buNone/>
            </a:pPr>
            <a:r>
              <a:rPr lang="he-IL" sz="2800" dirty="0" smtClean="0"/>
              <a:t>אף השמלה היתה בכלל כל אלה </a:t>
            </a:r>
          </a:p>
          <a:p>
            <a:pPr marL="0" indent="0">
              <a:buNone/>
            </a:pPr>
            <a:r>
              <a:rPr lang="he-IL" sz="2800" dirty="0" smtClean="0"/>
              <a:t>למה יצאת להקיש אליה לומר לך </a:t>
            </a:r>
          </a:p>
          <a:p>
            <a:pPr marL="0" indent="0">
              <a:buNone/>
            </a:pPr>
            <a:r>
              <a:rPr lang="he-IL" sz="2800" dirty="0" smtClean="0"/>
              <a:t>מה שמלה מיוחדת שיש בה סימנים ויש לה תובעים </a:t>
            </a:r>
          </a:p>
          <a:p>
            <a:pPr marL="0" indent="0">
              <a:buNone/>
            </a:pPr>
            <a:r>
              <a:rPr lang="he-IL" sz="2800" dirty="0" smtClean="0"/>
              <a:t>אף כל דבר שיש בו סימנים ויש לו תובעים </a:t>
            </a:r>
          </a:p>
          <a:p>
            <a:pPr marL="0" indent="0">
              <a:buNone/>
            </a:pPr>
            <a:r>
              <a:rPr lang="he-IL" sz="2800" dirty="0" smtClean="0"/>
              <a:t>חייב להכריז.</a:t>
            </a:r>
          </a:p>
          <a:p>
            <a:pPr marL="0" indent="0">
              <a:buNone/>
            </a:pPr>
            <a:endParaRPr lang="he-IL" sz="28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7827"/>
            <a:ext cx="9144000" cy="396837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769" y="5980509"/>
            <a:ext cx="149542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6366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dirty="0" smtClean="0"/>
              <a:t>המדרש המלא </a:t>
            </a:r>
            <a:r>
              <a:rPr lang="he-IL" b="1" dirty="0" smtClean="0"/>
              <a:t>המשוחזר</a:t>
            </a:r>
            <a:r>
              <a:rPr lang="he-IL" dirty="0" smtClean="0"/>
              <a:t> שברקע המשנה (ב)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sz="2800" dirty="0" smtClean="0"/>
              <a:t>"וְכֵן תַּעֲשֶׂה </a:t>
            </a:r>
            <a:r>
              <a:rPr lang="he-IL" sz="2800" dirty="0" err="1" smtClean="0"/>
              <a:t>לַחֲמֹרו</a:t>
            </a:r>
            <a:r>
              <a:rPr lang="he-IL" sz="2800" dirty="0" smtClean="0"/>
              <a:t>ֹ </a:t>
            </a:r>
            <a:r>
              <a:rPr lang="he-IL" sz="2800" b="1" dirty="0" smtClean="0">
                <a:solidFill>
                  <a:srgbClr val="0070C0"/>
                </a:solidFill>
              </a:rPr>
              <a:t>וְכֵן תַּעֲשֶׂה לְשִׂמְלָתוֹ </a:t>
            </a:r>
            <a:r>
              <a:rPr lang="he-IL" sz="2800" dirty="0" smtClean="0"/>
              <a:t>וְכֵן תַּעֲשֶׂה לְכָל אֲבֵדַת אָחִיךָ" </a:t>
            </a:r>
            <a:endParaRPr lang="he-IL" sz="2800" dirty="0"/>
          </a:p>
          <a:p>
            <a:pPr marL="0" indent="0">
              <a:buNone/>
            </a:pPr>
            <a:r>
              <a:rPr lang="he-IL" sz="2800" dirty="0" smtClean="0"/>
              <a:t>אף השמלה היתה בכלל כל אלה [="</a:t>
            </a:r>
            <a:r>
              <a:rPr lang="he-IL" sz="2800" dirty="0" smtClean="0">
                <a:solidFill>
                  <a:srgbClr val="0070C0"/>
                </a:solidFill>
              </a:rPr>
              <a:t>לכל אבדת אחיך</a:t>
            </a:r>
            <a:r>
              <a:rPr lang="he-IL" sz="2800" dirty="0" smtClean="0"/>
              <a:t>"].</a:t>
            </a:r>
          </a:p>
          <a:p>
            <a:pPr marL="0" indent="0">
              <a:buNone/>
            </a:pPr>
            <a:r>
              <a:rPr lang="he-IL" sz="2800" dirty="0" smtClean="0"/>
              <a:t>למה יצאת להקיש אליה לומר לך:</a:t>
            </a:r>
          </a:p>
          <a:p>
            <a:pPr marL="0" indent="0">
              <a:buNone/>
            </a:pPr>
            <a:r>
              <a:rPr lang="he-IL" sz="2800" dirty="0" smtClean="0"/>
              <a:t>מה שמלה מיוחדת, שיש בה סימנים ויש לה תובעים. </a:t>
            </a:r>
          </a:p>
          <a:p>
            <a:pPr marL="0" indent="0">
              <a:buNone/>
            </a:pPr>
            <a:r>
              <a:rPr lang="he-IL" sz="2800" dirty="0" smtClean="0"/>
              <a:t>אף כל דבר [=</a:t>
            </a:r>
            <a:r>
              <a:rPr lang="he-IL" sz="2800" dirty="0" err="1" smtClean="0">
                <a:solidFill>
                  <a:srgbClr val="0070C0"/>
                </a:solidFill>
              </a:rPr>
              <a:t>אבידה</a:t>
            </a:r>
            <a:r>
              <a:rPr lang="he-IL" sz="2800" dirty="0" smtClean="0"/>
              <a:t>], שיש בו סימנים ויש לו תובעים -</a:t>
            </a:r>
          </a:p>
          <a:p>
            <a:pPr marL="0" indent="0">
              <a:buNone/>
            </a:pPr>
            <a:r>
              <a:rPr lang="he-IL" sz="2800" dirty="0" smtClean="0"/>
              <a:t>חייב להכריז.</a:t>
            </a:r>
          </a:p>
          <a:p>
            <a:pPr marL="0" indent="0">
              <a:buNone/>
            </a:pPr>
            <a:endParaRPr lang="he-IL" sz="28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7827"/>
            <a:ext cx="9144000" cy="396837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769" y="5980509"/>
            <a:ext cx="149542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180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דרך הלימוד (מידה) שבבסיס המשנה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שלוש עשרה מידות [=דרכים] שהתורה נדרשת בהם (נספח </a:t>
            </a:r>
            <a:r>
              <a:rPr lang="he-IL" dirty="0" err="1" smtClean="0"/>
              <a:t>לסיפרא</a:t>
            </a:r>
            <a:r>
              <a:rPr lang="he-IL" dirty="0" smtClean="0"/>
              <a:t>):</a:t>
            </a:r>
          </a:p>
          <a:p>
            <a:pPr marL="712788" indent="0">
              <a:buNone/>
            </a:pPr>
            <a:r>
              <a:rPr lang="he-IL" dirty="0" smtClean="0"/>
              <a:t>כל דבר שהיה בכלל ויצא מן הכלל ללמד, </a:t>
            </a:r>
          </a:p>
          <a:p>
            <a:pPr marL="712788" indent="0">
              <a:buNone/>
            </a:pPr>
            <a:r>
              <a:rPr lang="he-IL" dirty="0" smtClean="0"/>
              <a:t>לא ללמד על עצמו יצא, </a:t>
            </a:r>
          </a:p>
          <a:p>
            <a:pPr marL="712788" indent="0">
              <a:buNone/>
            </a:pPr>
            <a:r>
              <a:rPr lang="he-IL" dirty="0" smtClean="0"/>
              <a:t>אלא ללמד על הכלל כלו יצא.</a:t>
            </a:r>
            <a:endParaRPr lang="he-IL" dirty="0"/>
          </a:p>
        </p:txBody>
      </p:sp>
      <p:sp>
        <p:nvSpPr>
          <p:cNvPr id="4" name="אליפסה 3"/>
          <p:cNvSpPr/>
          <p:nvPr/>
        </p:nvSpPr>
        <p:spPr>
          <a:xfrm>
            <a:off x="971600" y="4653136"/>
            <a:ext cx="1800200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אליפסה 4"/>
          <p:cNvSpPr/>
          <p:nvPr/>
        </p:nvSpPr>
        <p:spPr>
          <a:xfrm>
            <a:off x="1259814" y="4974704"/>
            <a:ext cx="360040" cy="43204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אליפסה 5"/>
          <p:cNvSpPr/>
          <p:nvPr/>
        </p:nvSpPr>
        <p:spPr>
          <a:xfrm>
            <a:off x="1973189" y="5035489"/>
            <a:ext cx="360040" cy="43204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אליפסה 6"/>
          <p:cNvSpPr/>
          <p:nvPr/>
        </p:nvSpPr>
        <p:spPr>
          <a:xfrm>
            <a:off x="1973189" y="5662018"/>
            <a:ext cx="360040" cy="43204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אליפסה 7"/>
          <p:cNvSpPr/>
          <p:nvPr/>
        </p:nvSpPr>
        <p:spPr>
          <a:xfrm>
            <a:off x="1259632" y="5662018"/>
            <a:ext cx="360040" cy="43204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אליפסה 8"/>
          <p:cNvSpPr/>
          <p:nvPr/>
        </p:nvSpPr>
        <p:spPr>
          <a:xfrm>
            <a:off x="4065476" y="5085184"/>
            <a:ext cx="360040" cy="43204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" name="מחבר חץ ישר 10"/>
          <p:cNvCxnSpPr>
            <a:endCxn id="9" idx="1"/>
          </p:cNvCxnSpPr>
          <p:nvPr/>
        </p:nvCxnSpPr>
        <p:spPr>
          <a:xfrm>
            <a:off x="2087724" y="4869160"/>
            <a:ext cx="2030479" cy="279296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6" idx="5"/>
          </p:cNvCxnSpPr>
          <p:nvPr/>
        </p:nvCxnSpPr>
        <p:spPr>
          <a:xfrm flipH="1">
            <a:off x="2280502" y="5301208"/>
            <a:ext cx="1784974" cy="1030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>
            <a:stCxn id="9" idx="2"/>
            <a:endCxn id="8" idx="7"/>
          </p:cNvCxnSpPr>
          <p:nvPr/>
        </p:nvCxnSpPr>
        <p:spPr>
          <a:xfrm flipH="1">
            <a:off x="1566945" y="5301208"/>
            <a:ext cx="2498531" cy="4240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stCxn id="9" idx="2"/>
            <a:endCxn id="5" idx="6"/>
          </p:cNvCxnSpPr>
          <p:nvPr/>
        </p:nvCxnSpPr>
        <p:spPr>
          <a:xfrm flipH="1" flipV="1">
            <a:off x="1619854" y="5190728"/>
            <a:ext cx="2445622" cy="1104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9" idx="2"/>
            <a:endCxn id="7" idx="6"/>
          </p:cNvCxnSpPr>
          <p:nvPr/>
        </p:nvCxnSpPr>
        <p:spPr>
          <a:xfrm flipH="1">
            <a:off x="2333229" y="5301208"/>
            <a:ext cx="1732247" cy="5768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תמונה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7827"/>
            <a:ext cx="9144000" cy="396837"/>
          </a:xfrm>
          <a:prstGeom prst="rect">
            <a:avLst/>
          </a:prstGeom>
        </p:spPr>
      </p:pic>
      <p:pic>
        <p:nvPicPr>
          <p:cNvPr id="18" name="תמונה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769" y="5980509"/>
            <a:ext cx="149542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709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המידה על בסיסה המשנה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600200"/>
            <a:ext cx="8640960" cy="4525963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כל דבר שהיה בכלל </a:t>
            </a:r>
            <a:r>
              <a:rPr lang="he-IL" dirty="0" smtClean="0">
                <a:solidFill>
                  <a:srgbClr val="0070C0"/>
                </a:solidFill>
              </a:rPr>
              <a:t>["לכל אבדת אחיך"] </a:t>
            </a:r>
          </a:p>
          <a:p>
            <a:pPr marL="0" indent="0">
              <a:buNone/>
            </a:pPr>
            <a:r>
              <a:rPr lang="he-IL" dirty="0" smtClean="0"/>
              <a:t>ויצא מן הכלל ללמד </a:t>
            </a:r>
            <a:r>
              <a:rPr lang="he-IL" dirty="0" smtClean="0">
                <a:solidFill>
                  <a:srgbClr val="0070C0"/>
                </a:solidFill>
              </a:rPr>
              <a:t>[="וכן תעשה לשמלתו"]</a:t>
            </a:r>
            <a:r>
              <a:rPr lang="he-IL" dirty="0" smtClean="0"/>
              <a:t>, </a:t>
            </a:r>
          </a:p>
          <a:p>
            <a:pPr marL="0" indent="0">
              <a:buNone/>
            </a:pPr>
            <a:r>
              <a:rPr lang="he-IL" dirty="0" smtClean="0"/>
              <a:t>לא ללמד על עצמו יצא </a:t>
            </a:r>
            <a:r>
              <a:rPr lang="he-IL" dirty="0" smtClean="0">
                <a:solidFill>
                  <a:srgbClr val="0070C0"/>
                </a:solidFill>
              </a:rPr>
              <a:t>["יש בה סימנים ויש לה 									תובעים"]</a:t>
            </a:r>
            <a:r>
              <a:rPr lang="he-IL" dirty="0" smtClean="0"/>
              <a:t>, אלא ללמד </a:t>
            </a:r>
            <a:r>
              <a:rPr lang="he-IL" dirty="0" smtClean="0">
                <a:solidFill>
                  <a:srgbClr val="0070C0"/>
                </a:solidFill>
              </a:rPr>
              <a:t>["יש בה סימנים ויש לה תובעים"] </a:t>
            </a:r>
          </a:p>
          <a:p>
            <a:pPr marL="0" indent="0">
              <a:buNone/>
            </a:pPr>
            <a:r>
              <a:rPr lang="he-IL" dirty="0" smtClean="0"/>
              <a:t>על הכלל כלו </a:t>
            </a:r>
            <a:r>
              <a:rPr lang="he-IL" dirty="0" smtClean="0">
                <a:solidFill>
                  <a:srgbClr val="0070C0"/>
                </a:solidFill>
              </a:rPr>
              <a:t>["לכל אבדת אחיך"] </a:t>
            </a:r>
            <a:r>
              <a:rPr lang="he-IL" dirty="0" smtClean="0"/>
              <a:t>יצא.</a:t>
            </a: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7827"/>
            <a:ext cx="9144000" cy="396837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769" y="5980509"/>
            <a:ext cx="149542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5068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ערכת נושא1">
  <a:themeElements>
    <a:clrScheme name="בהירות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ערכת נושא1</Template>
  <TotalTime>229</TotalTime>
  <Words>316</Words>
  <Application>Microsoft Office PowerPoint</Application>
  <PresentationFormat>‫הצגה על המסך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ערכת נושא1</vt:lpstr>
      <vt:lpstr>למה יצאה השמלה?</vt:lpstr>
      <vt:lpstr>המשנה</vt:lpstr>
      <vt:lpstr>שאלות</vt:lpstr>
      <vt:lpstr>הפסוק שעומד ברקע דברי המשנה</vt:lpstr>
      <vt:lpstr>המדרש המלא המשוחזר שברקע המשנה (א)</vt:lpstr>
      <vt:lpstr>המדרש המלא המשוחזר שברקע המשנה (ב)</vt:lpstr>
      <vt:lpstr>דרך הלימוד (מידה) שבבסיס המשנה</vt:lpstr>
      <vt:lpstr>המידה על בסיסה המשנה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למה יצאה השמלה?</dc:title>
  <dc:creator>Yachin Epstein</dc:creator>
  <cp:lastModifiedBy>דניאל</cp:lastModifiedBy>
  <cp:revision>8</cp:revision>
  <dcterms:created xsi:type="dcterms:W3CDTF">2012-06-24T10:00:38Z</dcterms:created>
  <dcterms:modified xsi:type="dcterms:W3CDTF">2012-12-09T14:26:14Z</dcterms:modified>
</cp:coreProperties>
</file>