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0" r:id="rId2"/>
    <p:sldId id="269" r:id="rId3"/>
    <p:sldId id="256" r:id="rId4"/>
    <p:sldId id="271" r:id="rId5"/>
    <p:sldId id="268" r:id="rId6"/>
    <p:sldId id="266" r:id="rId7"/>
    <p:sldId id="267" r:id="rId8"/>
    <p:sldId id="257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380"/>
    <p:restoredTop sz="94660"/>
  </p:normalViewPr>
  <p:slideViewPr>
    <p:cSldViewPr>
      <p:cViewPr varScale="1">
        <p:scale>
          <a:sx n="77" d="100"/>
          <a:sy n="77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EE43F5D-510F-4F53-BCEE-0F5243C204A6}" type="datetimeFigureOut">
              <a:rPr lang="he-IL" smtClean="0"/>
              <a:t>י"ג/כסלו/תשע"ג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6846198-6BAD-49B7-ACEF-5ED94759D8D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סיפור ר' אלעזר והמכוער</a:t>
            </a:r>
          </a:p>
        </p:txBody>
      </p:sp>
      <p:sp>
        <p:nvSpPr>
          <p:cNvPr id="5" name="כותרת משנה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תלמוד בבלי תענית </a:t>
            </a:r>
            <a:r>
              <a:rPr lang="he-IL" dirty="0" err="1" smtClean="0"/>
              <a:t>כא</a:t>
            </a:r>
            <a:r>
              <a:rPr lang="he-IL" dirty="0" smtClean="0"/>
              <a:t> עמוד ב</a:t>
            </a:r>
            <a:endParaRPr lang="he-IL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330"/>
            <a:ext cx="9144000" cy="1227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מלבן 12"/>
          <p:cNvSpPr/>
          <p:nvPr/>
        </p:nvSpPr>
        <p:spPr>
          <a:xfrm>
            <a:off x="3523906" y="3046170"/>
            <a:ext cx="2128214" cy="770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מידה כנגד מידה </a:t>
            </a:r>
            <a:r>
              <a:rPr lang="he-IL" sz="1400" dirty="0" smtClean="0"/>
              <a:t>–</a:t>
            </a:r>
          </a:p>
          <a:p>
            <a:pPr algn="ctr"/>
            <a:r>
              <a:rPr lang="he-IL" sz="1400" dirty="0" smtClean="0"/>
              <a:t>עלבון </a:t>
            </a:r>
            <a:r>
              <a:rPr lang="he-IL" sz="1400" dirty="0" smtClean="0"/>
              <a:t>כנגד עלבון</a:t>
            </a:r>
            <a:endParaRPr lang="he-IL" sz="1400" dirty="0"/>
          </a:p>
        </p:txBody>
      </p:sp>
      <p:sp>
        <p:nvSpPr>
          <p:cNvPr id="4" name="מלבן 3"/>
          <p:cNvSpPr/>
          <p:nvPr/>
        </p:nvSpPr>
        <p:spPr>
          <a:xfrm>
            <a:off x="5652120" y="1146230"/>
            <a:ext cx="338016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 smtClean="0"/>
              <a:t>והיה </a:t>
            </a:r>
            <a:r>
              <a:rPr lang="he-IL" sz="1600" dirty="0" smtClean="0"/>
              <a:t>רוכב על החמור </a:t>
            </a:r>
            <a:r>
              <a:rPr lang="he-IL" sz="1600" b="1" dirty="0" smtClean="0">
                <a:solidFill>
                  <a:schemeClr val="tx2"/>
                </a:solidFill>
              </a:rPr>
              <a:t>ומטייל</a:t>
            </a:r>
            <a:r>
              <a:rPr lang="he-IL" sz="1600" dirty="0" smtClean="0">
                <a:solidFill>
                  <a:schemeClr val="tx2"/>
                </a:solidFill>
              </a:rPr>
              <a:t> </a:t>
            </a:r>
            <a:r>
              <a:rPr lang="he-IL" sz="1600" dirty="0" smtClean="0"/>
              <a:t>על שפת </a:t>
            </a:r>
            <a:r>
              <a:rPr lang="he-IL" sz="1600" dirty="0" err="1" smtClean="0"/>
              <a:t>הים.והיה</a:t>
            </a:r>
            <a:r>
              <a:rPr lang="he-IL" sz="1600" dirty="0" smtClean="0"/>
              <a:t> </a:t>
            </a:r>
            <a:r>
              <a:rPr lang="he-IL" sz="1600" dirty="0" smtClean="0"/>
              <a:t>שמח שמחה גדולה שלמד תורה </a:t>
            </a:r>
            <a:r>
              <a:rPr lang="he-IL" sz="1600" dirty="0" smtClean="0"/>
              <a:t>הרבה.</a:t>
            </a:r>
            <a:endParaRPr lang="he-IL" sz="1600" dirty="0" smtClean="0"/>
          </a:p>
          <a:p>
            <a:r>
              <a:rPr lang="he-IL" sz="1600" dirty="0" smtClean="0"/>
              <a:t>נזדמן </a:t>
            </a:r>
            <a:r>
              <a:rPr lang="he-IL" sz="1600" dirty="0" smtClean="0"/>
              <a:t>לו אדם אחד שהיה מכוער ביותר</a:t>
            </a:r>
          </a:p>
          <a:p>
            <a:r>
              <a:rPr lang="he-IL" sz="1600" dirty="0" smtClean="0"/>
              <a:t>אמר </a:t>
            </a:r>
            <a:r>
              <a:rPr lang="he-IL" sz="1600" dirty="0" smtClean="0"/>
              <a:t>לו: </a:t>
            </a:r>
            <a:r>
              <a:rPr lang="he-IL" sz="1600" b="1" dirty="0" smtClean="0">
                <a:solidFill>
                  <a:srgbClr val="00B0F0"/>
                </a:solidFill>
              </a:rPr>
              <a:t>'שלום </a:t>
            </a:r>
            <a:r>
              <a:rPr lang="he-IL" sz="1600" b="1" dirty="0" smtClean="0">
                <a:solidFill>
                  <a:srgbClr val="00B0F0"/>
                </a:solidFill>
              </a:rPr>
              <a:t>עליך </a:t>
            </a:r>
            <a:r>
              <a:rPr lang="he-IL" sz="1600" b="1" dirty="0" smtClean="0">
                <a:solidFill>
                  <a:srgbClr val="00B0F0"/>
                </a:solidFill>
              </a:rPr>
              <a:t>רבי</a:t>
            </a:r>
            <a:r>
              <a:rPr lang="he-IL" sz="1600" dirty="0" smtClean="0">
                <a:solidFill>
                  <a:schemeClr val="accent6"/>
                </a:solidFill>
              </a:rPr>
              <a:t>' </a:t>
            </a:r>
            <a:r>
              <a:rPr lang="he-IL" sz="1600" dirty="0" smtClean="0"/>
              <a:t>ולא החזיר </a:t>
            </a:r>
            <a:r>
              <a:rPr lang="he-IL" sz="1600" dirty="0" smtClean="0"/>
              <a:t>לו.</a:t>
            </a:r>
            <a:endParaRPr lang="he-IL" sz="1600" dirty="0" smtClean="0"/>
          </a:p>
          <a:p>
            <a:endParaRPr lang="he-IL" sz="1600" dirty="0"/>
          </a:p>
          <a:p>
            <a:endParaRPr lang="he-IL" sz="1600" dirty="0" smtClean="0"/>
          </a:p>
          <a:p>
            <a:r>
              <a:rPr lang="he-IL" sz="1600" dirty="0" smtClean="0"/>
              <a:t>אמר </a:t>
            </a:r>
            <a:r>
              <a:rPr lang="he-IL" sz="1600" dirty="0" smtClean="0"/>
              <a:t>לו ריקה שמא כל </a:t>
            </a:r>
            <a:r>
              <a:rPr lang="he-IL" sz="1600" b="1" dirty="0" smtClean="0">
                <a:solidFill>
                  <a:srgbClr val="FFC000"/>
                </a:solidFill>
              </a:rPr>
              <a:t>בני עירך </a:t>
            </a:r>
            <a:r>
              <a:rPr lang="he-IL" sz="1600" dirty="0" err="1" smtClean="0"/>
              <a:t>מכוערין</a:t>
            </a:r>
            <a:r>
              <a:rPr lang="he-IL" sz="1600" dirty="0" smtClean="0"/>
              <a:t> כמותך</a:t>
            </a:r>
          </a:p>
          <a:p>
            <a:endParaRPr lang="he-IL" sz="1600" dirty="0" smtClean="0"/>
          </a:p>
          <a:p>
            <a:r>
              <a:rPr lang="he-IL" sz="1600" dirty="0" smtClean="0"/>
              <a:t>אמר לו לך אמור לאומן </a:t>
            </a:r>
            <a:r>
              <a:rPr lang="he-IL" sz="1600" dirty="0" err="1" smtClean="0">
                <a:solidFill>
                  <a:schemeClr val="accent6"/>
                </a:solidFill>
              </a:rPr>
              <a:t>שעשאני</a:t>
            </a:r>
            <a:endParaRPr lang="he-IL" sz="1600" dirty="0" smtClean="0">
              <a:solidFill>
                <a:schemeClr val="accent6"/>
              </a:solidFill>
            </a:endParaRPr>
          </a:p>
          <a:p>
            <a:r>
              <a:rPr lang="he-IL" sz="1600" dirty="0" smtClean="0"/>
              <a:t>כמה מכוער כלי זה </a:t>
            </a:r>
            <a:r>
              <a:rPr lang="he-IL" sz="1600" dirty="0" smtClean="0">
                <a:solidFill>
                  <a:schemeClr val="accent6"/>
                </a:solidFill>
              </a:rPr>
              <a:t>שעשית</a:t>
            </a:r>
          </a:p>
          <a:p>
            <a:r>
              <a:rPr lang="he-IL" sz="1600" dirty="0" smtClean="0"/>
              <a:t>כיון שידע בעצמו שחטא</a:t>
            </a:r>
          </a:p>
          <a:p>
            <a:r>
              <a:rPr lang="he-IL" sz="1600" dirty="0" smtClean="0"/>
              <a:t>ירד מן החמור ונשתטח לפניו ואמר לו</a:t>
            </a:r>
          </a:p>
          <a:p>
            <a:r>
              <a:rPr lang="he-IL" sz="1600" dirty="0" smtClean="0"/>
              <a:t>נעניתי לך מחול לי</a:t>
            </a:r>
          </a:p>
          <a:p>
            <a:r>
              <a:rPr lang="he-IL" sz="1600" dirty="0" smtClean="0"/>
              <a:t>אמר </a:t>
            </a:r>
            <a:r>
              <a:rPr lang="he-IL" sz="1600" dirty="0" smtClean="0"/>
              <a:t>לו </a:t>
            </a:r>
            <a:r>
              <a:rPr lang="he-IL" sz="1600" b="1" dirty="0" smtClean="0">
                <a:solidFill>
                  <a:schemeClr val="tx2">
                    <a:lumMod val="75000"/>
                  </a:schemeClr>
                </a:solidFill>
              </a:rPr>
              <a:t>איני מוחל לך </a:t>
            </a:r>
            <a:endParaRPr lang="he-IL" sz="1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e-IL" sz="1600" dirty="0" smtClean="0"/>
              <a:t>עד </a:t>
            </a:r>
            <a:r>
              <a:rPr lang="he-IL" sz="1600" dirty="0" smtClean="0"/>
              <a:t>שתלך ותאמר </a:t>
            </a:r>
            <a:r>
              <a:rPr lang="he-IL" sz="1600" dirty="0" smtClean="0"/>
              <a:t>לאומן </a:t>
            </a:r>
            <a:r>
              <a:rPr lang="he-IL" sz="1600" dirty="0" err="1" smtClean="0"/>
              <a:t>שעשאני</a:t>
            </a:r>
            <a:r>
              <a:rPr lang="he-IL" sz="1600" dirty="0" smtClean="0"/>
              <a:t> כמה מכוער כלי זה שעשית</a:t>
            </a:r>
          </a:p>
          <a:p>
            <a:endParaRPr lang="he-IL" sz="1200" dirty="0"/>
          </a:p>
        </p:txBody>
      </p:sp>
      <p:sp>
        <p:nvSpPr>
          <p:cNvPr id="3" name="מלבן 2"/>
          <p:cNvSpPr/>
          <p:nvPr/>
        </p:nvSpPr>
        <p:spPr>
          <a:xfrm>
            <a:off x="0" y="1146230"/>
            <a:ext cx="334786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600" dirty="0" smtClean="0"/>
              <a:t>היה </a:t>
            </a:r>
            <a:r>
              <a:rPr lang="he-IL" sz="1600" b="1" dirty="0" smtClean="0">
                <a:solidFill>
                  <a:schemeClr val="tx2"/>
                </a:solidFill>
              </a:rPr>
              <a:t>מטייל</a:t>
            </a:r>
            <a:r>
              <a:rPr lang="he-IL" sz="1600" dirty="0" smtClean="0">
                <a:solidFill>
                  <a:schemeClr val="tx2"/>
                </a:solidFill>
              </a:rPr>
              <a:t> </a:t>
            </a:r>
            <a:r>
              <a:rPr lang="he-IL" sz="1600" dirty="0" smtClean="0"/>
              <a:t>אחריו כחצי מיל</a:t>
            </a:r>
          </a:p>
          <a:p>
            <a:endParaRPr lang="he-IL" sz="1600" dirty="0" smtClean="0"/>
          </a:p>
          <a:p>
            <a:endParaRPr lang="he-IL" sz="1600" dirty="0" smtClean="0"/>
          </a:p>
          <a:p>
            <a:r>
              <a:rPr lang="he-IL" sz="1600" dirty="0" smtClean="0"/>
              <a:t>כיון שהגיע לעירו יצאו </a:t>
            </a:r>
            <a:r>
              <a:rPr lang="he-IL" sz="1600" b="1" dirty="0" smtClean="0">
                <a:solidFill>
                  <a:srgbClr val="FFC000"/>
                </a:solidFill>
              </a:rPr>
              <a:t>אנשי עירו </a:t>
            </a:r>
            <a:r>
              <a:rPr lang="he-IL" sz="1600" dirty="0" smtClean="0"/>
              <a:t>לקראתו</a:t>
            </a:r>
          </a:p>
          <a:p>
            <a:r>
              <a:rPr lang="he-IL" sz="1600" dirty="0" smtClean="0"/>
              <a:t>ואמרו </a:t>
            </a:r>
            <a:r>
              <a:rPr lang="he-IL" sz="1600" dirty="0" smtClean="0"/>
              <a:t>לו: </a:t>
            </a:r>
            <a:r>
              <a:rPr lang="he-IL" sz="1600" b="1" dirty="0" smtClean="0">
                <a:solidFill>
                  <a:srgbClr val="00B0F0"/>
                </a:solidFill>
              </a:rPr>
              <a:t>שלום עליך רבי</a:t>
            </a:r>
          </a:p>
          <a:p>
            <a:r>
              <a:rPr lang="he-IL" sz="1600" dirty="0" smtClean="0"/>
              <a:t>אמר </a:t>
            </a:r>
            <a:r>
              <a:rPr lang="he-IL" sz="1600" dirty="0" smtClean="0"/>
              <a:t>להם: </a:t>
            </a:r>
            <a:r>
              <a:rPr lang="he-IL" sz="1600" dirty="0" smtClean="0"/>
              <a:t>למי אתם קוראים רבי</a:t>
            </a:r>
          </a:p>
          <a:p>
            <a:r>
              <a:rPr lang="he-IL" sz="1600" dirty="0" smtClean="0"/>
              <a:t>אמרו </a:t>
            </a:r>
            <a:r>
              <a:rPr lang="he-IL" sz="1600" dirty="0" smtClean="0"/>
              <a:t>לו: </a:t>
            </a:r>
            <a:r>
              <a:rPr lang="he-IL" sz="1600" dirty="0" smtClean="0"/>
              <a:t>לזה שמטייל אחריך</a:t>
            </a:r>
          </a:p>
          <a:p>
            <a:endParaRPr lang="he-IL" sz="1600" dirty="0" smtClean="0"/>
          </a:p>
          <a:p>
            <a:r>
              <a:rPr lang="he-IL" sz="1600" dirty="0" smtClean="0"/>
              <a:t>אמר </a:t>
            </a:r>
            <a:r>
              <a:rPr lang="he-IL" sz="1600" dirty="0" smtClean="0"/>
              <a:t>להם: </a:t>
            </a:r>
            <a:r>
              <a:rPr lang="he-IL" sz="1600" dirty="0" smtClean="0"/>
              <a:t>אם זה רבי אל ירבו כמותו בישראל</a:t>
            </a:r>
          </a:p>
          <a:p>
            <a:endParaRPr lang="he-IL" sz="1600" dirty="0" smtClean="0"/>
          </a:p>
          <a:p>
            <a:r>
              <a:rPr lang="he-IL" sz="1600" dirty="0" smtClean="0"/>
              <a:t>אמרו לו חס ושלום מה </a:t>
            </a:r>
            <a:r>
              <a:rPr lang="he-IL" sz="1600" dirty="0" smtClean="0">
                <a:solidFill>
                  <a:schemeClr val="accent6"/>
                </a:solidFill>
              </a:rPr>
              <a:t>עשה לך</a:t>
            </a:r>
          </a:p>
          <a:p>
            <a:r>
              <a:rPr lang="he-IL" sz="1600" dirty="0" smtClean="0"/>
              <a:t>אמר להם כך וכך </a:t>
            </a:r>
            <a:r>
              <a:rPr lang="he-IL" sz="1600" dirty="0" smtClean="0">
                <a:solidFill>
                  <a:schemeClr val="accent6"/>
                </a:solidFill>
              </a:rPr>
              <a:t>עשה לי</a:t>
            </a:r>
          </a:p>
          <a:p>
            <a:endParaRPr lang="he-IL" sz="1600" dirty="0" smtClean="0"/>
          </a:p>
          <a:p>
            <a:endParaRPr lang="he-IL" sz="1600" dirty="0" smtClean="0"/>
          </a:p>
          <a:p>
            <a:endParaRPr lang="he-IL" sz="1600" dirty="0"/>
          </a:p>
          <a:p>
            <a:r>
              <a:rPr lang="he-IL" sz="1600" dirty="0" smtClean="0"/>
              <a:t>אמרו </a:t>
            </a:r>
            <a:r>
              <a:rPr lang="he-IL" sz="1600" dirty="0" smtClean="0"/>
              <a:t>לו אף על פי כן </a:t>
            </a:r>
            <a:r>
              <a:rPr lang="he-IL" sz="1600" dirty="0" smtClean="0">
                <a:solidFill>
                  <a:schemeClr val="accent6"/>
                </a:solidFill>
              </a:rPr>
              <a:t>מחול לו</a:t>
            </a:r>
          </a:p>
          <a:p>
            <a:r>
              <a:rPr lang="he-IL" sz="1600" dirty="0" smtClean="0"/>
              <a:t>אמר להם </a:t>
            </a:r>
            <a:r>
              <a:rPr lang="he-IL" sz="1600" b="1" dirty="0" smtClean="0">
                <a:solidFill>
                  <a:schemeClr val="tx2">
                    <a:lumMod val="75000"/>
                  </a:schemeClr>
                </a:solidFill>
              </a:rPr>
              <a:t>הריני מוחל לו </a:t>
            </a:r>
            <a:endParaRPr lang="he-IL" sz="1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e-IL" sz="1600" dirty="0" smtClean="0"/>
              <a:t>ובלבד </a:t>
            </a:r>
            <a:r>
              <a:rPr lang="he-IL" sz="1600" dirty="0" smtClean="0"/>
              <a:t>שלא  רגיל לעשות כן</a:t>
            </a:r>
          </a:p>
          <a:p>
            <a:endParaRPr lang="he-IL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1835696" y="669175"/>
            <a:ext cx="543449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תנו רבנן, מעשה בר' שמעון בן אלעזר שבא ממגדל גדר מבית </a:t>
            </a:r>
            <a:r>
              <a:rPr lang="he-IL" sz="1600" dirty="0" smtClean="0"/>
              <a:t>רבו</a:t>
            </a:r>
            <a:endParaRPr lang="he-IL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90777" y="6165304"/>
            <a:ext cx="45854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dirty="0" smtClean="0"/>
              <a:t>מיד נכנס ר' שמעון לבית המדרש ודרש</a:t>
            </a:r>
          </a:p>
          <a:p>
            <a:pPr algn="ctr"/>
            <a:r>
              <a:rPr lang="he-IL" sz="1600" dirty="0" smtClean="0"/>
              <a:t>לעולם יהא אדם רך כקנה ואל יהא קשה </a:t>
            </a:r>
            <a:r>
              <a:rPr lang="he-IL" sz="1600" dirty="0" smtClean="0"/>
              <a:t>כארז</a:t>
            </a:r>
            <a:endParaRPr lang="he-IL" sz="2000" dirty="0"/>
          </a:p>
        </p:txBody>
      </p:sp>
      <p:sp>
        <p:nvSpPr>
          <p:cNvPr id="7" name="מלבן 6"/>
          <p:cNvSpPr/>
          <p:nvPr/>
        </p:nvSpPr>
        <p:spPr>
          <a:xfrm>
            <a:off x="3523906" y="1146230"/>
            <a:ext cx="2128214" cy="770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מידה כנגד מידה , כנגד הגאווה שבטיול, ההשפלה של  'מטייל אחריו'</a:t>
            </a:r>
            <a:endParaRPr lang="he-IL" sz="1400" dirty="0"/>
          </a:p>
        </p:txBody>
      </p:sp>
      <p:sp>
        <p:nvSpPr>
          <p:cNvPr id="12" name="מלבן 11"/>
          <p:cNvSpPr/>
          <p:nvPr/>
        </p:nvSpPr>
        <p:spPr>
          <a:xfrm>
            <a:off x="3523906" y="2069232"/>
            <a:ext cx="2128214" cy="770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בשני המקרים ר' אלעזר לא מחזיר </a:t>
            </a:r>
            <a:r>
              <a:rPr lang="he-IL" sz="1400" dirty="0" smtClean="0"/>
              <a:t>שלום, המכוער  </a:t>
            </a:r>
            <a:r>
              <a:rPr lang="he-IL" sz="1400" dirty="0" smtClean="0"/>
              <a:t>שבמקרה הראשון קרא רבי – קובע שכבר אינו רבי</a:t>
            </a:r>
            <a:endParaRPr lang="he-IL" sz="1400" dirty="0"/>
          </a:p>
        </p:txBody>
      </p:sp>
      <p:sp>
        <p:nvSpPr>
          <p:cNvPr id="15" name="מלבן 14"/>
          <p:cNvSpPr/>
          <p:nvPr/>
        </p:nvSpPr>
        <p:spPr>
          <a:xfrm>
            <a:off x="3523906" y="3954542"/>
            <a:ext cx="2128214" cy="7706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המכוער מתאר מה ר' אלעזר </a:t>
            </a:r>
            <a:r>
              <a:rPr lang="he-IL" sz="1400" b="1" dirty="0" smtClean="0"/>
              <a:t>עשה לו</a:t>
            </a:r>
            <a:r>
              <a:rPr lang="he-IL" sz="1400" dirty="0" smtClean="0"/>
              <a:t> אך </a:t>
            </a:r>
            <a:r>
              <a:rPr lang="he-IL" sz="1400" b="1" dirty="0" smtClean="0"/>
              <a:t>לא </a:t>
            </a:r>
            <a:r>
              <a:rPr lang="he-IL" sz="1400" dirty="0" smtClean="0"/>
              <a:t>מתאר את בקשת המחילה</a:t>
            </a:r>
            <a:endParaRPr lang="he-IL" sz="1400" dirty="0"/>
          </a:p>
        </p:txBody>
      </p:sp>
      <p:sp>
        <p:nvSpPr>
          <p:cNvPr id="16" name="מלבן 15"/>
          <p:cNvSpPr/>
          <p:nvPr/>
        </p:nvSpPr>
        <p:spPr>
          <a:xfrm>
            <a:off x="3523906" y="5093573"/>
            <a:ext cx="2128213" cy="9829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/>
              <a:t>בני העיר אינם יודעים על בקשת המחילה </a:t>
            </a:r>
            <a:r>
              <a:rPr lang="he-IL" sz="1400" dirty="0" err="1" smtClean="0"/>
              <a:t>הנמצת</a:t>
            </a:r>
            <a:r>
              <a:rPr lang="he-IL" sz="1400" dirty="0" smtClean="0"/>
              <a:t> של ר' אלעזר ועל </a:t>
            </a:r>
            <a:r>
              <a:rPr lang="he-IL" sz="1400" dirty="0"/>
              <a:t>כ</a:t>
            </a:r>
            <a:r>
              <a:rPr lang="he-IL" sz="1400" dirty="0" smtClean="0"/>
              <a:t>ך </a:t>
            </a:r>
            <a:r>
              <a:rPr lang="he-IL" sz="1400" dirty="0" smtClean="0"/>
              <a:t>שבוודאי </a:t>
            </a:r>
            <a:r>
              <a:rPr lang="he-IL" sz="1400" dirty="0" smtClean="0"/>
              <a:t>לא </a:t>
            </a:r>
            <a:r>
              <a:rPr lang="he-IL" sz="1400" dirty="0" smtClean="0"/>
              <a:t>יהא רגיל לעשות כן</a:t>
            </a:r>
            <a:endParaRPr lang="he-IL" sz="1400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17" name="תמונה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592121" y="404664"/>
            <a:ext cx="1440160" cy="646331"/>
          </a:xfrm>
          <a:prstGeom prst="rect">
            <a:avLst/>
          </a:prstGeom>
        </p:spPr>
        <p:style>
          <a:lnRef idx="1">
            <a:schemeClr val="accent6"/>
          </a:lnRef>
          <a:fillRef idx="1002">
            <a:schemeClr val="dk2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dirty="0" smtClean="0">
                <a:solidFill>
                  <a:schemeClr val="bg1"/>
                </a:solidFill>
              </a:rPr>
              <a:t>השוואה בין חלקי הסיפור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92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2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3200" dirty="0" smtClean="0"/>
              <a:t>עיצוב לשוני</a:t>
            </a:r>
            <a:endParaRPr lang="he-IL" sz="32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/>
              <a:t> </a:t>
            </a:r>
            <a:r>
              <a:rPr lang="he-IL" b="1" dirty="0" smtClean="0">
                <a:solidFill>
                  <a:schemeClr val="bg2">
                    <a:lumMod val="50000"/>
                  </a:schemeClr>
                </a:solidFill>
              </a:rPr>
              <a:t>ומטייל</a:t>
            </a:r>
            <a:r>
              <a:rPr lang="he-IL" dirty="0" smtClean="0"/>
              <a:t> על שפת הים – היה </a:t>
            </a:r>
            <a:r>
              <a:rPr lang="he-IL" b="1" dirty="0" smtClean="0">
                <a:solidFill>
                  <a:schemeClr val="bg2">
                    <a:lumMod val="50000"/>
                  </a:schemeClr>
                </a:solidFill>
              </a:rPr>
              <a:t>מטייל</a:t>
            </a:r>
            <a:r>
              <a:rPr lang="he-IL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he-IL" dirty="0" smtClean="0"/>
              <a:t>אחריו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אם זה </a:t>
            </a:r>
            <a:r>
              <a:rPr lang="he-IL" b="1" dirty="0">
                <a:solidFill>
                  <a:srgbClr val="00B050"/>
                </a:solidFill>
              </a:rPr>
              <a:t>רבי</a:t>
            </a:r>
            <a:r>
              <a:rPr lang="he-IL" dirty="0">
                <a:solidFill>
                  <a:srgbClr val="00B050"/>
                </a:solidFill>
              </a:rPr>
              <a:t> </a:t>
            </a:r>
            <a:r>
              <a:rPr lang="he-IL" dirty="0"/>
              <a:t>אל </a:t>
            </a:r>
            <a:r>
              <a:rPr lang="he-IL" b="1" dirty="0">
                <a:solidFill>
                  <a:srgbClr val="00B050"/>
                </a:solidFill>
              </a:rPr>
              <a:t>ירבו</a:t>
            </a:r>
            <a:r>
              <a:rPr lang="he-IL" dirty="0">
                <a:solidFill>
                  <a:srgbClr val="00B050"/>
                </a:solidFill>
              </a:rPr>
              <a:t> </a:t>
            </a:r>
            <a:r>
              <a:rPr lang="he-IL" dirty="0"/>
              <a:t>כמותו </a:t>
            </a:r>
            <a:r>
              <a:rPr lang="he-IL" dirty="0" smtClean="0"/>
              <a:t>בישראל</a:t>
            </a:r>
          </a:p>
          <a:p>
            <a:endParaRPr lang="he-IL" dirty="0" smtClean="0"/>
          </a:p>
          <a:p>
            <a:r>
              <a:rPr lang="he-IL" dirty="0" smtClean="0"/>
              <a:t>אמר </a:t>
            </a:r>
            <a:r>
              <a:rPr lang="he-IL" dirty="0"/>
              <a:t>לו ריקה שמא כל 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בני עירך </a:t>
            </a:r>
            <a:r>
              <a:rPr lang="he-IL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מכוערין</a:t>
            </a:r>
            <a:r>
              <a:rPr lang="he-IL" dirty="0"/>
              <a:t> כמותך</a:t>
            </a:r>
          </a:p>
          <a:p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787580" y="4184213"/>
            <a:ext cx="25922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ב נ י  ע י ר ך</a:t>
            </a:r>
            <a:endParaRPr lang="he-IL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6021288"/>
            <a:ext cx="324541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 smtClean="0"/>
              <a:t>מ  כ  ו  ע  ר  י  ן</a:t>
            </a:r>
            <a:endParaRPr lang="he-IL" sz="3600" dirty="0"/>
          </a:p>
        </p:txBody>
      </p:sp>
      <p:cxnSp>
        <p:nvCxnSpPr>
          <p:cNvPr id="10" name="מחבר חץ ישר 9"/>
          <p:cNvCxnSpPr/>
          <p:nvPr/>
        </p:nvCxnSpPr>
        <p:spPr>
          <a:xfrm flipH="1">
            <a:off x="4787580" y="4830544"/>
            <a:ext cx="1944216" cy="126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/>
          <p:nvPr/>
        </p:nvCxnSpPr>
        <p:spPr>
          <a:xfrm flipH="1">
            <a:off x="6011716" y="4830544"/>
            <a:ext cx="72008" cy="126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/>
          <p:nvPr/>
        </p:nvCxnSpPr>
        <p:spPr>
          <a:xfrm flipH="1">
            <a:off x="5292080" y="4830544"/>
            <a:ext cx="467608" cy="126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חץ ישר 15"/>
          <p:cNvCxnSpPr/>
          <p:nvPr/>
        </p:nvCxnSpPr>
        <p:spPr>
          <a:xfrm>
            <a:off x="5437027" y="4830544"/>
            <a:ext cx="142641" cy="126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/>
          <p:nvPr/>
        </p:nvCxnSpPr>
        <p:spPr>
          <a:xfrm>
            <a:off x="5114366" y="4830544"/>
            <a:ext cx="1761446" cy="1262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תמונה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15" name="תמונה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86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תוכן המצגת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הצגת הסיפור בחלוקה לשורות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שאלות מרכזיות על הסיפור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פתיחת הסיפור כמפתח להבנת הסיפור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מבנה </a:t>
            </a:r>
            <a:r>
              <a:rPr lang="he-IL" sz="2800" dirty="0" smtClean="0"/>
              <a:t>הסיפור – תבנית </a:t>
            </a:r>
            <a:r>
              <a:rPr lang="he-IL" sz="2800" dirty="0" smtClean="0"/>
              <a:t>חצויה - השוואת </a:t>
            </a:r>
            <a:r>
              <a:rPr lang="he-IL" sz="2800" dirty="0" smtClean="0"/>
              <a:t>שני חלקי הסיפור ומתן משמעות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עיצוב לשוני בסיפור</a:t>
            </a:r>
          </a:p>
          <a:p>
            <a:pPr>
              <a:lnSpc>
                <a:spcPct val="150000"/>
              </a:lnSpc>
            </a:pPr>
            <a:endParaRPr lang="he-IL" sz="2800" dirty="0" smtClean="0"/>
          </a:p>
          <a:p>
            <a:pPr>
              <a:lnSpc>
                <a:spcPct val="150000"/>
              </a:lnSpc>
            </a:pPr>
            <a:endParaRPr lang="he-IL" sz="2800" dirty="0" smtClean="0"/>
          </a:p>
          <a:p>
            <a:pPr>
              <a:lnSpc>
                <a:spcPct val="150000"/>
              </a:lnSpc>
            </a:pPr>
            <a:endParaRPr lang="he-IL" sz="2800" dirty="0" smtClean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9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תנו </a:t>
            </a:r>
            <a:r>
              <a:rPr lang="he-IL" dirty="0" smtClean="0"/>
              <a:t>רבנן: </a:t>
            </a:r>
            <a:r>
              <a:rPr lang="he-IL" dirty="0"/>
              <a:t>לעולם יהא אדם רך כקנה ואל יהא קשה </a:t>
            </a:r>
            <a:r>
              <a:rPr lang="he-IL" dirty="0" smtClean="0"/>
              <a:t>כארז.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מעשה </a:t>
            </a:r>
            <a:r>
              <a:rPr lang="he-IL" dirty="0"/>
              <a:t>שבא רבי אלעזר </a:t>
            </a:r>
            <a:r>
              <a:rPr lang="he-IL" dirty="0" smtClean="0"/>
              <a:t>בן </a:t>
            </a:r>
            <a:r>
              <a:rPr lang="he-IL" dirty="0"/>
              <a:t>ר</a:t>
            </a:r>
            <a:r>
              <a:rPr lang="he-IL" dirty="0" smtClean="0"/>
              <a:t>' </a:t>
            </a:r>
            <a:r>
              <a:rPr lang="he-IL" dirty="0"/>
              <a:t>שמעון ממגדל גדור מבית </a:t>
            </a:r>
            <a:r>
              <a:rPr lang="he-IL" dirty="0" smtClean="0"/>
              <a:t>רבו.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והיה </a:t>
            </a:r>
            <a:r>
              <a:rPr lang="he-IL" dirty="0"/>
              <a:t>רכוב על החמור ומטייל על שפת נהר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ושמח </a:t>
            </a:r>
            <a:r>
              <a:rPr lang="he-IL" dirty="0"/>
              <a:t>שמחה גדולה </a:t>
            </a:r>
          </a:p>
          <a:p>
            <a:pPr marL="0" indent="0">
              <a:buNone/>
            </a:pPr>
            <a:r>
              <a:rPr lang="he-IL" dirty="0" err="1" smtClean="0"/>
              <a:t>והיתה</a:t>
            </a:r>
            <a:r>
              <a:rPr lang="he-IL" dirty="0" smtClean="0"/>
              <a:t> </a:t>
            </a:r>
            <a:r>
              <a:rPr lang="he-IL" dirty="0"/>
              <a:t>דעתו גסה עליו מפני שלמד תורה </a:t>
            </a:r>
            <a:r>
              <a:rPr lang="he-IL" dirty="0" smtClean="0"/>
              <a:t>הרבה.</a:t>
            </a:r>
            <a:endParaRPr lang="he-IL" dirty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פתיחה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859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נזדמן לו אדם אחד שהיה מכוער </a:t>
            </a:r>
            <a:r>
              <a:rPr lang="he-IL" dirty="0" smtClean="0"/>
              <a:t>ביותר.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לו: </a:t>
            </a:r>
            <a:r>
              <a:rPr lang="he-IL" dirty="0"/>
              <a:t>שלום עליך </a:t>
            </a:r>
            <a:r>
              <a:rPr lang="he-IL" dirty="0" smtClean="0"/>
              <a:t>רבי.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ולא </a:t>
            </a:r>
            <a:r>
              <a:rPr lang="he-IL" dirty="0"/>
              <a:t>החזיר </a:t>
            </a:r>
            <a:r>
              <a:rPr lang="he-IL" dirty="0" smtClean="0"/>
              <a:t>לו.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לו: 'ריקה </a:t>
            </a:r>
            <a:r>
              <a:rPr lang="he-IL" dirty="0"/>
              <a:t>כמה מכוער אותו </a:t>
            </a:r>
            <a:r>
              <a:rPr lang="he-IL" dirty="0" smtClean="0"/>
              <a:t>האיש,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שמא </a:t>
            </a:r>
            <a:r>
              <a:rPr lang="he-IL" dirty="0"/>
              <a:t>כל בני עירך </a:t>
            </a:r>
            <a:r>
              <a:rPr lang="he-IL" dirty="0" err="1"/>
              <a:t>מכוערין</a:t>
            </a:r>
            <a:r>
              <a:rPr lang="he-IL" dirty="0"/>
              <a:t> </a:t>
            </a:r>
            <a:r>
              <a:rPr lang="he-IL" dirty="0" smtClean="0"/>
              <a:t>כמותך?'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לו: 'איני יודע, </a:t>
            </a:r>
          </a:p>
          <a:p>
            <a:pPr marL="0" indent="0">
              <a:buNone/>
            </a:pPr>
            <a:r>
              <a:rPr lang="he-IL" dirty="0" smtClean="0"/>
              <a:t>אלא </a:t>
            </a:r>
            <a:r>
              <a:rPr lang="he-IL" dirty="0"/>
              <a:t>לך ואמור לאומן </a:t>
            </a:r>
            <a:r>
              <a:rPr lang="he-IL" dirty="0" err="1"/>
              <a:t>שעשאני</a:t>
            </a:r>
            <a:r>
              <a:rPr lang="he-IL" dirty="0"/>
              <a:t> כמה מכוער כלי זה </a:t>
            </a:r>
            <a:r>
              <a:rPr lang="he-IL" dirty="0" smtClean="0"/>
              <a:t>שעשית'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כיון </a:t>
            </a:r>
            <a:r>
              <a:rPr lang="he-IL" dirty="0"/>
              <a:t>שידע בעצמו שחטא ירד מן החמור ונשתטח לפניו </a:t>
            </a:r>
          </a:p>
          <a:p>
            <a:pPr marL="0" indent="0">
              <a:buNone/>
            </a:pPr>
            <a:r>
              <a:rPr lang="he-IL" dirty="0" smtClean="0"/>
              <a:t>ואמר לו: 'נעניתי </a:t>
            </a:r>
            <a:r>
              <a:rPr lang="he-IL" dirty="0"/>
              <a:t>לך מחול </a:t>
            </a:r>
            <a:r>
              <a:rPr lang="he-IL" dirty="0" smtClean="0"/>
              <a:t>לי'.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לו: 'איני </a:t>
            </a:r>
            <a:r>
              <a:rPr lang="he-IL" dirty="0"/>
              <a:t>מוחל לך </a:t>
            </a:r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עד </a:t>
            </a:r>
            <a:r>
              <a:rPr lang="he-IL" dirty="0"/>
              <a:t>שתלך לאומן </a:t>
            </a:r>
            <a:r>
              <a:rPr lang="he-IL" dirty="0" err="1"/>
              <a:t>שעשאני</a:t>
            </a:r>
            <a:r>
              <a:rPr lang="he-IL" dirty="0"/>
              <a:t> ואמור לו כמה מכוער כלי זה </a:t>
            </a:r>
            <a:r>
              <a:rPr lang="he-IL" dirty="0" smtClean="0"/>
              <a:t>שעשית'</a:t>
            </a:r>
            <a:endParaRPr lang="he-IL" dirty="0"/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המפגש עם המכוער והדו-שיח הראשון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347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/>
              <a:t>היה מטייל אחריו עד שהגיע </a:t>
            </a:r>
            <a:r>
              <a:rPr lang="he-IL" dirty="0" smtClean="0"/>
              <a:t>לעירו.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יצאו </a:t>
            </a:r>
            <a:r>
              <a:rPr lang="he-IL" dirty="0"/>
              <a:t>בני עירו לקראתו והיו אומרים </a:t>
            </a:r>
            <a:r>
              <a:rPr lang="he-IL" dirty="0" smtClean="0"/>
              <a:t>לו: </a:t>
            </a:r>
            <a:r>
              <a:rPr lang="he-IL" dirty="0"/>
              <a:t>שלום </a:t>
            </a:r>
            <a:r>
              <a:rPr lang="he-IL" dirty="0" smtClean="0"/>
              <a:t>עליך, </a:t>
            </a:r>
            <a:r>
              <a:rPr lang="he-IL" dirty="0"/>
              <a:t>רבי </a:t>
            </a:r>
            <a:r>
              <a:rPr lang="he-IL" dirty="0" err="1"/>
              <a:t>רבי</a:t>
            </a:r>
            <a:r>
              <a:rPr lang="he-IL" dirty="0"/>
              <a:t> מורי </a:t>
            </a:r>
            <a:r>
              <a:rPr lang="he-IL" dirty="0" err="1" smtClean="0"/>
              <a:t>מורי</a:t>
            </a:r>
            <a:r>
              <a:rPr lang="he-IL" dirty="0" smtClean="0"/>
              <a:t>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להם: </a:t>
            </a:r>
            <a:r>
              <a:rPr lang="he-IL" dirty="0"/>
              <a:t>למי אתם קורין רבי </a:t>
            </a:r>
            <a:r>
              <a:rPr lang="he-IL" dirty="0" err="1" smtClean="0"/>
              <a:t>רבי</a:t>
            </a:r>
            <a:r>
              <a:rPr lang="he-IL" dirty="0"/>
              <a:t>?</a:t>
            </a:r>
          </a:p>
          <a:p>
            <a:pPr marL="0" indent="0">
              <a:buNone/>
            </a:pPr>
            <a:r>
              <a:rPr lang="he-IL" dirty="0" smtClean="0"/>
              <a:t>אמרו לו: </a:t>
            </a:r>
            <a:r>
              <a:rPr lang="he-IL" dirty="0"/>
              <a:t>לזה שמטייל </a:t>
            </a:r>
            <a:r>
              <a:rPr lang="he-IL" dirty="0" smtClean="0"/>
              <a:t>אחריך.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להם: </a:t>
            </a:r>
            <a:r>
              <a:rPr lang="he-IL" dirty="0"/>
              <a:t>אם זה רבי אל ירבו כמותו </a:t>
            </a:r>
            <a:r>
              <a:rPr lang="he-IL" dirty="0" smtClean="0"/>
              <a:t>בישראל?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אמרו לו: </a:t>
            </a:r>
            <a:r>
              <a:rPr lang="he-IL" dirty="0"/>
              <a:t>מפני </a:t>
            </a:r>
            <a:r>
              <a:rPr lang="he-IL" dirty="0" smtClean="0"/>
              <a:t>מה?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להם: </a:t>
            </a:r>
            <a:r>
              <a:rPr lang="he-IL" dirty="0"/>
              <a:t>כך וכך עשה </a:t>
            </a:r>
            <a:r>
              <a:rPr lang="he-IL" dirty="0" smtClean="0"/>
              <a:t>לי?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אמרו לו: אף על פי כן </a:t>
            </a:r>
            <a:r>
              <a:rPr lang="he-IL" dirty="0"/>
              <a:t>מחול לו שאדם גדול בתורה </a:t>
            </a:r>
            <a:r>
              <a:rPr lang="he-IL" dirty="0" smtClean="0"/>
              <a:t>הוא.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אמר להם: </a:t>
            </a:r>
            <a:r>
              <a:rPr lang="he-IL" dirty="0"/>
              <a:t>בשבילכם הריני מוחל </a:t>
            </a:r>
            <a:r>
              <a:rPr lang="he-IL" dirty="0" smtClean="0"/>
              <a:t>לו, </a:t>
            </a:r>
            <a:r>
              <a:rPr lang="he-IL" dirty="0"/>
              <a:t>ובלבד שלא יהא רגיל לעשות </a:t>
            </a:r>
            <a:r>
              <a:rPr lang="he-IL" dirty="0" smtClean="0"/>
              <a:t>כן. </a:t>
            </a:r>
            <a:endParaRPr lang="he-IL" dirty="0"/>
          </a:p>
          <a:p>
            <a:pPr marL="0" indent="0">
              <a:buNone/>
            </a:pPr>
            <a:r>
              <a:rPr lang="he-IL" dirty="0" smtClean="0"/>
              <a:t>מיד </a:t>
            </a:r>
            <a:r>
              <a:rPr lang="he-IL" dirty="0"/>
              <a:t>נכנס רבי אלעזר בן רבי שמעון </a:t>
            </a:r>
            <a:r>
              <a:rPr lang="he-IL" dirty="0" smtClean="0"/>
              <a:t>ודרש: </a:t>
            </a:r>
            <a:r>
              <a:rPr lang="he-IL" dirty="0"/>
              <a:t>לעולם יהא אדם רך כקנה </a:t>
            </a:r>
            <a:r>
              <a:rPr lang="he-IL" dirty="0" smtClean="0"/>
              <a:t>ואל </a:t>
            </a:r>
            <a:r>
              <a:rPr lang="he-IL" dirty="0"/>
              <a:t>יהא קשה </a:t>
            </a:r>
            <a:r>
              <a:rPr lang="he-IL" dirty="0" smtClean="0"/>
              <a:t>כארז.</a:t>
            </a: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המפגש עם בני העיר והדרשה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276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שאלות מרכזיות על הסיפור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היה חטאו של ר' אליעזר בר' שמעון</a:t>
            </a:r>
          </a:p>
          <a:p>
            <a:endParaRPr lang="he-IL" dirty="0"/>
          </a:p>
          <a:p>
            <a:r>
              <a:rPr lang="he-IL" dirty="0" smtClean="0"/>
              <a:t>מה </a:t>
            </a:r>
            <a:r>
              <a:rPr lang="he-IL" dirty="0" smtClean="0"/>
              <a:t>גרם לחטאו של ר' </a:t>
            </a:r>
            <a:r>
              <a:rPr lang="he-IL" dirty="0" smtClean="0"/>
              <a:t>אלעזר בר' שמעון?</a:t>
            </a:r>
          </a:p>
          <a:p>
            <a:endParaRPr lang="he-IL" dirty="0"/>
          </a:p>
          <a:p>
            <a:r>
              <a:rPr lang="he-IL" dirty="0" smtClean="0"/>
              <a:t>האם ה'מכוער' יוצא </a:t>
            </a:r>
            <a:r>
              <a:rPr lang="he-IL" smtClean="0"/>
              <a:t>נקי מהסיפור?</a:t>
            </a:r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כיצד </a:t>
            </a:r>
            <a:r>
              <a:rPr lang="en-US" dirty="0" smtClean="0"/>
              <a:t>/</a:t>
            </a:r>
            <a:r>
              <a:rPr lang="he-IL" dirty="0" smtClean="0"/>
              <a:t> </a:t>
            </a:r>
            <a:r>
              <a:rPr lang="he-IL" dirty="0" smtClean="0"/>
              <a:t>האם הוא מכפר על </a:t>
            </a:r>
            <a:r>
              <a:rPr lang="he-IL" dirty="0" smtClean="0"/>
              <a:t>חטאו?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8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פתיחת הסיפור כמפתח להבנת </a:t>
            </a:r>
            <a:r>
              <a:rPr lang="he-IL" dirty="0" smtClean="0"/>
              <a:t>המסר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12776"/>
            <a:ext cx="8136904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תנו רבנן, מעשה בר' שמעון בן אלעזר שבא ממגדל </a:t>
            </a:r>
            <a:r>
              <a:rPr lang="he-IL" sz="2400" dirty="0" smtClean="0"/>
              <a:t>גדור </a:t>
            </a:r>
            <a:r>
              <a:rPr lang="he-IL" sz="2400" dirty="0"/>
              <a:t>מבית רבו</a:t>
            </a:r>
            <a:endParaRPr lang="en-US" sz="2400" dirty="0"/>
          </a:p>
          <a:p>
            <a:r>
              <a:rPr lang="he-IL" sz="2400" dirty="0"/>
              <a:t>והיה רוכב על החמור ומטייל על שפת הים</a:t>
            </a:r>
            <a:endParaRPr lang="en-US" sz="2400" dirty="0"/>
          </a:p>
          <a:p>
            <a:r>
              <a:rPr lang="he-IL" sz="2400" dirty="0"/>
              <a:t>והיה שמח שמחה גדולה שלמד תורה </a:t>
            </a:r>
            <a:r>
              <a:rPr lang="he-IL" sz="2400" dirty="0" smtClean="0"/>
              <a:t>הרבה</a:t>
            </a:r>
          </a:p>
          <a:p>
            <a:endParaRPr lang="he-IL" sz="2400" dirty="0"/>
          </a:p>
          <a:p>
            <a:endParaRPr lang="he-IL" sz="2400" dirty="0" smtClean="0"/>
          </a:p>
          <a:p>
            <a:r>
              <a:rPr lang="he-IL" sz="2400" dirty="0" smtClean="0">
                <a:solidFill>
                  <a:srgbClr val="0070C0"/>
                </a:solidFill>
              </a:rPr>
              <a:t>לימוד </a:t>
            </a:r>
            <a:r>
              <a:rPr lang="he-IL" sz="2400" dirty="0" smtClean="0">
                <a:solidFill>
                  <a:srgbClr val="0070C0"/>
                </a:solidFill>
              </a:rPr>
              <a:t>תורה </a:t>
            </a:r>
            <a:r>
              <a:rPr lang="he-IL" sz="2400" dirty="0" smtClean="0">
                <a:solidFill>
                  <a:srgbClr val="0070C0"/>
                </a:solidFill>
              </a:rPr>
              <a:t>=&gt; שלמות</a:t>
            </a:r>
            <a:r>
              <a:rPr lang="he-IL" sz="2400" dirty="0" smtClean="0">
                <a:solidFill>
                  <a:srgbClr val="0070C0"/>
                </a:solidFill>
              </a:rPr>
              <a:t>, הרמוניה, יופי </a:t>
            </a:r>
            <a:r>
              <a:rPr lang="he-IL" sz="2400" dirty="0" smtClean="0">
                <a:solidFill>
                  <a:srgbClr val="0070C0"/>
                </a:solidFill>
              </a:rPr>
              <a:t>=&gt; </a:t>
            </a:r>
            <a:r>
              <a:rPr lang="he-IL" sz="2400" dirty="0" smtClean="0">
                <a:solidFill>
                  <a:srgbClr val="0070C0"/>
                </a:solidFill>
              </a:rPr>
              <a:t>שמחה</a:t>
            </a:r>
            <a:endParaRPr lang="he-IL" sz="2400" dirty="0">
              <a:solidFill>
                <a:srgbClr val="0070C0"/>
              </a:solidFill>
            </a:endParaRPr>
          </a:p>
          <a:p>
            <a:endParaRPr lang="en-US" sz="2400" dirty="0"/>
          </a:p>
          <a:p>
            <a:r>
              <a:rPr lang="he-IL" sz="2400" dirty="0"/>
              <a:t>נזדמן לו אדם אחד שהיה מכוער </a:t>
            </a:r>
            <a:r>
              <a:rPr lang="he-IL" sz="2400" dirty="0" smtClean="0"/>
              <a:t>ביותר.</a:t>
            </a:r>
            <a:endParaRPr lang="en-US" sz="2400" dirty="0"/>
          </a:p>
          <a:p>
            <a:r>
              <a:rPr lang="he-IL" sz="2400" dirty="0"/>
              <a:t>אמר </a:t>
            </a:r>
            <a:r>
              <a:rPr lang="he-IL" sz="2400" dirty="0" smtClean="0"/>
              <a:t>לו: 'שלום </a:t>
            </a:r>
            <a:r>
              <a:rPr lang="he-IL" sz="2400" dirty="0"/>
              <a:t>עליך </a:t>
            </a:r>
            <a:r>
              <a:rPr lang="he-IL" sz="2400" dirty="0" smtClean="0"/>
              <a:t>רבי' </a:t>
            </a:r>
            <a:r>
              <a:rPr lang="he-IL" sz="2400" dirty="0"/>
              <a:t>ולא החזיר לו</a:t>
            </a:r>
            <a:endParaRPr lang="en-US" sz="2400" dirty="0"/>
          </a:p>
          <a:p>
            <a:r>
              <a:rPr lang="he-IL" sz="2400" dirty="0"/>
              <a:t>אמר </a:t>
            </a:r>
            <a:r>
              <a:rPr lang="he-IL" sz="2400" dirty="0" smtClean="0"/>
              <a:t>לו: </a:t>
            </a:r>
            <a:r>
              <a:rPr lang="he-IL" sz="2400" dirty="0"/>
              <a:t>ריקה שמא כל בני עירך </a:t>
            </a:r>
            <a:r>
              <a:rPr lang="he-IL" sz="2400" dirty="0" err="1"/>
              <a:t>מכוערין</a:t>
            </a:r>
            <a:r>
              <a:rPr lang="he-IL" sz="2400" dirty="0"/>
              <a:t> </a:t>
            </a:r>
            <a:r>
              <a:rPr lang="he-IL" sz="2400" dirty="0" smtClean="0"/>
              <a:t>כמותך</a:t>
            </a:r>
          </a:p>
          <a:p>
            <a:endParaRPr lang="he-IL" sz="2400" dirty="0"/>
          </a:p>
          <a:p>
            <a:endParaRPr lang="he-IL" sz="2400" dirty="0" smtClean="0"/>
          </a:p>
          <a:p>
            <a:r>
              <a:rPr lang="he-IL" sz="2400" dirty="0" smtClean="0">
                <a:solidFill>
                  <a:srgbClr val="FF0000"/>
                </a:solidFill>
              </a:rPr>
              <a:t>כיעור =&gt; </a:t>
            </a:r>
            <a:r>
              <a:rPr lang="he-IL" sz="2400" dirty="0" smtClean="0">
                <a:solidFill>
                  <a:srgbClr val="FF0000"/>
                </a:solidFill>
              </a:rPr>
              <a:t>ניגוד של שלמות וראוי לגינוי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חץ למטה 4"/>
          <p:cNvSpPr/>
          <p:nvPr/>
        </p:nvSpPr>
        <p:spPr>
          <a:xfrm>
            <a:off x="5328084" y="2708920"/>
            <a:ext cx="1800200" cy="50405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למטה 5"/>
          <p:cNvSpPr/>
          <p:nvPr/>
        </p:nvSpPr>
        <p:spPr>
          <a:xfrm>
            <a:off x="5357441" y="5290186"/>
            <a:ext cx="1800200" cy="51507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76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מבנה הסיפור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קראו את הסיפור שוב – האם אתם מזהים זהויות מילוליות בין חלקי הסיפור? האם ניתן לעצב את הסיפור בצורה שאינה לפי התקדמותו?</a:t>
            </a:r>
          </a:p>
          <a:p>
            <a:endParaRPr lang="he-IL" dirty="0"/>
          </a:p>
          <a:p>
            <a:r>
              <a:rPr lang="he-IL" dirty="0" smtClean="0"/>
              <a:t>מה להבנתכם מבנה זה תורם להבנת הסיפור?</a:t>
            </a:r>
            <a:endParaRPr lang="he-IL" dirty="0"/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6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7668344" y="44624"/>
            <a:ext cx="129614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מלבן 3"/>
          <p:cNvSpPr/>
          <p:nvPr/>
        </p:nvSpPr>
        <p:spPr>
          <a:xfrm>
            <a:off x="2051720" y="0"/>
            <a:ext cx="4572000" cy="77867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1200" dirty="0" smtClean="0"/>
              <a:t>תנו רבנן, </a:t>
            </a:r>
            <a:r>
              <a:rPr lang="he-IL" sz="1200" dirty="0"/>
              <a:t>מעשה שבא רבי אלעזר (בן ר') שמעון ממגדל גדור מבית רבו </a:t>
            </a:r>
          </a:p>
          <a:p>
            <a:endParaRPr lang="he-IL" sz="1200" dirty="0" smtClean="0"/>
          </a:p>
          <a:p>
            <a:endParaRPr lang="he-IL" sz="1200" dirty="0" smtClean="0"/>
          </a:p>
          <a:p>
            <a:r>
              <a:rPr lang="he-IL" sz="1200" dirty="0" smtClean="0"/>
              <a:t>והיה רכוב על החמור ומטייל על שפת נהר</a:t>
            </a:r>
          </a:p>
          <a:p>
            <a:r>
              <a:rPr lang="he-IL" sz="1200" dirty="0" err="1" smtClean="0"/>
              <a:t>וושמח</a:t>
            </a:r>
            <a:r>
              <a:rPr lang="he-IL" sz="1200" dirty="0" smtClean="0"/>
              <a:t> שמחה גדולה </a:t>
            </a:r>
          </a:p>
          <a:p>
            <a:r>
              <a:rPr lang="he-IL" sz="1200" dirty="0" err="1" smtClean="0"/>
              <a:t>והיתה</a:t>
            </a:r>
            <a:r>
              <a:rPr lang="he-IL" sz="1200" dirty="0" smtClean="0"/>
              <a:t> דעתו גסה עליו  מפני שלמד תורה הרבה</a:t>
            </a:r>
          </a:p>
          <a:p>
            <a:endParaRPr lang="he-IL" sz="1200" dirty="0" smtClean="0"/>
          </a:p>
          <a:p>
            <a:r>
              <a:rPr lang="he-IL" sz="1200" dirty="0" smtClean="0"/>
              <a:t>נזדמן לו אדם אחד שהיה מכוער ביותר</a:t>
            </a:r>
          </a:p>
          <a:p>
            <a:r>
              <a:rPr lang="he-IL" sz="1200" dirty="0" smtClean="0"/>
              <a:t>אמר לו שלום עליך רבי ולא החזיר לו</a:t>
            </a:r>
          </a:p>
          <a:p>
            <a:endParaRPr lang="he-IL" sz="1200" dirty="0" smtClean="0"/>
          </a:p>
          <a:p>
            <a:r>
              <a:rPr lang="he-IL" sz="1200" dirty="0" smtClean="0"/>
              <a:t>אמר לו ריקה  כמה מכוער אותו האיש</a:t>
            </a:r>
          </a:p>
          <a:p>
            <a:r>
              <a:rPr lang="he-IL" sz="1200" dirty="0" smtClean="0"/>
              <a:t>שמא כל בני עירך </a:t>
            </a:r>
            <a:r>
              <a:rPr lang="he-IL" sz="1200" dirty="0" err="1" smtClean="0"/>
              <a:t>מכוערין</a:t>
            </a:r>
            <a:r>
              <a:rPr lang="he-IL" sz="1200" dirty="0" smtClean="0"/>
              <a:t> כמותך</a:t>
            </a:r>
          </a:p>
          <a:p>
            <a:endParaRPr lang="he-IL" sz="1200" dirty="0" smtClean="0"/>
          </a:p>
          <a:p>
            <a:r>
              <a:rPr lang="he-IL" sz="1200" dirty="0" smtClean="0"/>
              <a:t>אמר לו איני יודע אלא לך אמור לאומן </a:t>
            </a:r>
            <a:r>
              <a:rPr lang="he-IL" sz="1200" dirty="0" err="1" smtClean="0"/>
              <a:t>שעשאני</a:t>
            </a:r>
            <a:endParaRPr lang="he-IL" sz="1200" dirty="0" smtClean="0"/>
          </a:p>
          <a:p>
            <a:r>
              <a:rPr lang="he-IL" sz="1200" dirty="0" smtClean="0"/>
              <a:t>כמה מכוער כלי זה שעשית</a:t>
            </a:r>
          </a:p>
          <a:p>
            <a:endParaRPr lang="he-IL" sz="1200" dirty="0" smtClean="0"/>
          </a:p>
          <a:p>
            <a:r>
              <a:rPr lang="he-IL" sz="1200" dirty="0" smtClean="0"/>
              <a:t>כיון שידע בעצמו שחטא</a:t>
            </a:r>
          </a:p>
          <a:p>
            <a:r>
              <a:rPr lang="he-IL" sz="1200" dirty="0" smtClean="0"/>
              <a:t>ירד מן החמור ונשתטח לפניו ואמר לו</a:t>
            </a:r>
          </a:p>
          <a:p>
            <a:r>
              <a:rPr lang="he-IL" sz="1200" dirty="0" smtClean="0"/>
              <a:t>נעניתי לך מחול לי</a:t>
            </a:r>
          </a:p>
          <a:p>
            <a:endParaRPr lang="he-IL" sz="1200" dirty="0" smtClean="0"/>
          </a:p>
          <a:p>
            <a:r>
              <a:rPr lang="he-IL" sz="1200" dirty="0" smtClean="0"/>
              <a:t>אמר לו איני מוחל לך עד שתלך ותאמר </a:t>
            </a:r>
          </a:p>
          <a:p>
            <a:r>
              <a:rPr lang="he-IL" sz="1200" dirty="0" smtClean="0"/>
              <a:t>לאומן </a:t>
            </a:r>
            <a:r>
              <a:rPr lang="he-IL" sz="1200" dirty="0" err="1" smtClean="0"/>
              <a:t>שעשאני</a:t>
            </a:r>
            <a:r>
              <a:rPr lang="he-IL" sz="1200" dirty="0" smtClean="0"/>
              <a:t> כמה מכוער כלי זה שעשית</a:t>
            </a:r>
          </a:p>
          <a:p>
            <a:endParaRPr lang="he-IL" sz="1200" dirty="0" smtClean="0"/>
          </a:p>
          <a:p>
            <a:endParaRPr lang="he-IL" sz="1200" dirty="0" smtClean="0"/>
          </a:p>
          <a:p>
            <a:r>
              <a:rPr lang="he-IL" sz="1200" dirty="0" smtClean="0"/>
              <a:t>היה מטייל אחריו עד שהגיע לעירו</a:t>
            </a:r>
          </a:p>
          <a:p>
            <a:endParaRPr lang="he-IL" sz="1200" dirty="0" smtClean="0"/>
          </a:p>
          <a:p>
            <a:r>
              <a:rPr lang="he-IL" sz="1200" dirty="0" smtClean="0"/>
              <a:t>יצאו בני  עירו לקראתו</a:t>
            </a:r>
          </a:p>
          <a:p>
            <a:r>
              <a:rPr lang="he-IL" sz="1200" dirty="0" smtClean="0"/>
              <a:t>והיו אומרים לו שלום עליך רבי </a:t>
            </a:r>
            <a:r>
              <a:rPr lang="he-IL" sz="1200" dirty="0" err="1" smtClean="0"/>
              <a:t>רבי</a:t>
            </a:r>
            <a:r>
              <a:rPr lang="he-IL" sz="1200" dirty="0" smtClean="0"/>
              <a:t> מורי </a:t>
            </a:r>
            <a:r>
              <a:rPr lang="he-IL" sz="1200" dirty="0" err="1" smtClean="0"/>
              <a:t>מורי</a:t>
            </a:r>
            <a:r>
              <a:rPr lang="he-IL" sz="1200" dirty="0" smtClean="0"/>
              <a:t> </a:t>
            </a:r>
          </a:p>
          <a:p>
            <a:r>
              <a:rPr lang="he-IL" sz="1200" dirty="0" smtClean="0"/>
              <a:t>אמר להם למי אתם קוראים רבי</a:t>
            </a:r>
          </a:p>
          <a:p>
            <a:r>
              <a:rPr lang="he-IL" sz="1200" dirty="0" smtClean="0"/>
              <a:t>אמרו לו לזה שמטייל אחריך</a:t>
            </a:r>
          </a:p>
          <a:p>
            <a:endParaRPr lang="he-IL" sz="1200" dirty="0" smtClean="0"/>
          </a:p>
          <a:p>
            <a:r>
              <a:rPr lang="he-IL" sz="1200" dirty="0" smtClean="0"/>
              <a:t>אמר להם אם זה רבי אל ירבו כמותו בישראל</a:t>
            </a:r>
          </a:p>
          <a:p>
            <a:endParaRPr lang="he-IL" sz="1200" dirty="0" smtClean="0"/>
          </a:p>
          <a:p>
            <a:r>
              <a:rPr lang="he-IL" sz="1200" dirty="0" smtClean="0"/>
              <a:t>אמרו לו חס ושלום מה עשה לך</a:t>
            </a:r>
          </a:p>
          <a:p>
            <a:r>
              <a:rPr lang="he-IL" sz="1200" dirty="0" smtClean="0"/>
              <a:t>אמר להם כך וכך עשה לי</a:t>
            </a:r>
          </a:p>
          <a:p>
            <a:endParaRPr lang="he-IL" sz="1200" dirty="0" smtClean="0"/>
          </a:p>
          <a:p>
            <a:r>
              <a:rPr lang="he-IL" sz="1200" dirty="0" smtClean="0"/>
              <a:t>אמרו לו אף על פי כן מחול לו שאדם גדול בתורה הוא</a:t>
            </a:r>
          </a:p>
          <a:p>
            <a:r>
              <a:rPr lang="he-IL" sz="1200" dirty="0" smtClean="0"/>
              <a:t>אמר להם הריני מוחל לו ובלבד שלא  רגיל לעשות כן</a:t>
            </a:r>
          </a:p>
          <a:p>
            <a:r>
              <a:rPr lang="he-IL" sz="1200" dirty="0" smtClean="0"/>
              <a:t>מיד נכנס ר' שמעון לבית המדרש ודרש</a:t>
            </a:r>
          </a:p>
          <a:p>
            <a:r>
              <a:rPr lang="he-IL" sz="1200" dirty="0" smtClean="0"/>
              <a:t>לעולם יהא אדם רך כקנה ואל יהא קשה כארז</a:t>
            </a:r>
            <a:endParaRPr lang="he-IL" dirty="0" smtClean="0"/>
          </a:p>
          <a:p>
            <a:endParaRPr lang="he-IL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7164288" y="44624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תבנית חצויה</a:t>
            </a:r>
            <a:endParaRPr lang="he-IL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69" y="5953125"/>
            <a:ext cx="1495425" cy="9048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04"/>
            <a:ext cx="9144000" cy="375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3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99 -0.01619 -0.00139 0.00254 0.00468 -0.01064 C 0.01198 -0.02682 0.00104 -0.0074 0.00798 -0.02336 C 0.01284 -0.03422 0.01979 -0.03862 0.02864 -0.04232 C 0.03646 -0.05781 0.05677 -0.05411 0.06823 -0.05503 C 0.07725 -0.05434 0.08628 -0.05388 0.09531 -0.05272 C 0.10225 -0.0518 0.10902 -0.04324 0.1158 -0.04023 C 0.12309 -0.03353 0.13125 -0.03445 0.13975 -0.03168 C 0.15399 -0.01896 0.13541 -0.03469 0.14913 -0.02544 C 0.15607 -0.02058 0.16215 -0.01411 0.16979 -0.01064 C 0.1783 -0.00301 0.18524 0.0074 0.19531 0.01063 C 0.19705 0.0141 0.19896 0.01872 0.20156 0.02104 C 0.20468 0.02427 0.21111 0.02959 0.21111 0.02959 C 0.21302 0.03699 0.21475 0.043 0.21909 0.04832 C 0.2217 0.06312 0.22361 0.07422 0.23021 0.0867 C 0.23472 0.11144 0.2283 0.08069 0.23489 0.10127 C 0.23836 0.11237 0.23941 0.12485 0.24444 0.13526 C 0.24965 0.15653 0.246 0.13942 0.246 0.1882 " pathEditMode="relative" ptsTypes="fffffffffffffffffA">
                                      <p:cBhvr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50" dur="2000" fill="hold"/>
                                        <p:tgtEl>
                                          <p:spTgt spid="4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35 -0.02266 0.00555 -0.10243 -0.00955 -0.13526 C -0.01268 -0.15214 -0.01875 -0.16601 -0.02379 -0.18173 C -0.02604 -0.18867 -0.02622 -0.19769 -0.03021 -0.20301 C -0.03229 -0.20578 -0.03472 -0.20809 -0.03646 -0.21133 C -0.04219 -0.2222 -0.04393 -0.23607 -0.04913 -0.2474 C -0.0632 -0.27838 -0.08125 -0.30636 -0.09688 -0.33618 C -0.09844 -0.33896 -0.10122 -0.33988 -0.10313 -0.34243 C -0.1191 -0.3637 -0.10052 -0.34173 -0.11424 -0.36578 C -0.11962 -0.37526 -0.14149 -0.40555 -0.1507 -0.41017 C -0.15799 -0.41919 -0.14913 -0.40925 -0.16181 -0.4185 C -0.17049 -0.42497 -0.17587 -0.43214 -0.18577 -0.43538 C -0.19618 -0.44532 -0.19861 -0.44139 -0.21424 -0.43977 C -0.2257 -0.43445 -0.23472 -0.41711 -0.24757 -0.41642 C -0.27188 -0.41503 -0.29636 -0.41503 -0.32066 -0.41434 C -0.32917 -0.40555 -0.32604 -0.40925 -0.3349 -0.39746 C -0.33594 -0.39607 -0.33802 -0.39306 -0.33802 -0.39306 C -0.34011 -0.38451 -0.3474 -0.37457 -0.34757 -0.36578 C -0.34809 -0.34451 -0.34757 -0.32347 -0.34757 -0.3022 " pathEditMode="relative" ptsTypes="ffffffffffffffffffA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בהירות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179</TotalTime>
  <Words>954</Words>
  <Application>Microsoft Office PowerPoint</Application>
  <PresentationFormat>‫הצגה על המסך (4:3)</PresentationFormat>
  <Paragraphs>155</Paragraphs>
  <Slides>11</Slides>
  <Notes>0</Notes>
  <HiddenSlides>1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2" baseType="lpstr">
      <vt:lpstr>בהירות</vt:lpstr>
      <vt:lpstr>סיפור ר' אלעזר והמכוער</vt:lpstr>
      <vt:lpstr>תוכן המצגת</vt:lpstr>
      <vt:lpstr>פתיחה</vt:lpstr>
      <vt:lpstr>המפגש עם המכוער והדו-שיח הראשון</vt:lpstr>
      <vt:lpstr>המפגש עם בני העיר והדרשה</vt:lpstr>
      <vt:lpstr>שאלות מרכזיות על הסיפור</vt:lpstr>
      <vt:lpstr>פתיחת הסיפור כמפתח להבנת המסר</vt:lpstr>
      <vt:lpstr>מבנה הסיפור</vt:lpstr>
      <vt:lpstr>מצגת של PowerPoint</vt:lpstr>
      <vt:lpstr>מצגת של PowerPoint</vt:lpstr>
      <vt:lpstr>עיצוב לשוני</vt:lpstr>
    </vt:vector>
  </TitlesOfParts>
  <Company>cet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daniels</dc:creator>
  <cp:lastModifiedBy>Yachin Epstein</cp:lastModifiedBy>
  <cp:revision>19</cp:revision>
  <dcterms:created xsi:type="dcterms:W3CDTF">2012-05-03T05:19:51Z</dcterms:created>
  <dcterms:modified xsi:type="dcterms:W3CDTF">2012-11-27T12:05:24Z</dcterms:modified>
</cp:coreProperties>
</file>