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6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08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F58A52-3E65-466D-8A10-05266C6E5E79}" type="datetimeFigureOut">
              <a:rPr lang="he-IL" smtClean="0"/>
              <a:t>כ"א/כסלו/תשע"ג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098F29-2D00-42BC-974F-1E4B4AE5278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"השבתו לו" - אבדת גופו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בבלי סנהדרין דף </a:t>
            </a:r>
            <a:r>
              <a:rPr lang="he-IL" dirty="0" err="1" smtClean="0"/>
              <a:t>עג</a:t>
            </a:r>
            <a:r>
              <a:rPr lang="he-IL" dirty="0" smtClean="0"/>
              <a:t> עמוד א</a:t>
            </a:r>
          </a:p>
          <a:p>
            <a:r>
              <a:rPr lang="he-IL" dirty="0" smtClean="0"/>
              <a:t>לימוד </a:t>
            </a:r>
            <a:r>
              <a:rPr lang="he-IL" dirty="0" smtClean="0"/>
              <a:t>הדרשה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89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דרך לימוד לדרשות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6876653" y="3465004"/>
            <a:ext cx="1440160" cy="79208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המילה הנדרשת</a:t>
            </a:r>
            <a:endParaRPr lang="he-IL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594759" y="4941168"/>
            <a:ext cx="1440160" cy="79208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הרעיון הגלוי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572000" y="3473336"/>
            <a:ext cx="1512168" cy="792088"/>
          </a:xfrm>
          <a:prstGeom prst="roundRect">
            <a:avLst/>
          </a:prstGeom>
          <a:solidFill>
            <a:schemeClr val="bg2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המשמעות הנדרשת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83568" y="3087442"/>
            <a:ext cx="1440160" cy="79208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הרעיון הכללי הנסתר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מחבר חץ ישר 15"/>
          <p:cNvCxnSpPr>
            <a:stCxn id="11" idx="1"/>
            <a:endCxn id="13" idx="2"/>
          </p:cNvCxnSpPr>
          <p:nvPr/>
        </p:nvCxnSpPr>
        <p:spPr>
          <a:xfrm flipH="1" flipV="1">
            <a:off x="1403648" y="3879530"/>
            <a:ext cx="1191111" cy="14576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מלבן מעוגל 16"/>
          <p:cNvSpPr/>
          <p:nvPr/>
        </p:nvSpPr>
        <p:spPr>
          <a:xfrm>
            <a:off x="5813954" y="1808820"/>
            <a:ext cx="1512168" cy="792088"/>
          </a:xfrm>
          <a:prstGeom prst="roundRect">
            <a:avLst/>
          </a:prstGeom>
          <a:solidFill>
            <a:schemeClr val="bg2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דרך הדרשה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6876256" y="5337212"/>
            <a:ext cx="1512168" cy="792088"/>
          </a:xfrm>
          <a:prstGeom prst="roundRect">
            <a:avLst/>
          </a:prstGeom>
          <a:solidFill>
            <a:schemeClr val="bg2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פשט המילה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מחבר ישר 19"/>
          <p:cNvCxnSpPr>
            <a:stCxn id="18" idx="0"/>
            <a:endCxn id="10" idx="2"/>
          </p:cNvCxnSpPr>
          <p:nvPr/>
        </p:nvCxnSpPr>
        <p:spPr>
          <a:xfrm flipH="1" flipV="1">
            <a:off x="7596733" y="4257092"/>
            <a:ext cx="35607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/>
          <p:cNvCxnSpPr>
            <a:stCxn id="17" idx="2"/>
            <a:endCxn id="10" idx="0"/>
          </p:cNvCxnSpPr>
          <p:nvPr/>
        </p:nvCxnSpPr>
        <p:spPr>
          <a:xfrm>
            <a:off x="6570038" y="2600908"/>
            <a:ext cx="1026695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>
            <a:stCxn id="17" idx="2"/>
            <a:endCxn id="12" idx="0"/>
          </p:cNvCxnSpPr>
          <p:nvPr/>
        </p:nvCxnSpPr>
        <p:spPr>
          <a:xfrm flipH="1">
            <a:off x="5328084" y="2600908"/>
            <a:ext cx="1241954" cy="8724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2" idx="2"/>
            <a:endCxn id="11" idx="3"/>
          </p:cNvCxnSpPr>
          <p:nvPr/>
        </p:nvCxnSpPr>
        <p:spPr>
          <a:xfrm flipH="1">
            <a:off x="4034919" y="4265424"/>
            <a:ext cx="1293165" cy="1071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תמונה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mtClean="0"/>
              <a:t>הדרשה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/>
              <a:t>אבדת גופו מנין? </a:t>
            </a:r>
            <a:endParaRPr lang="he-IL" sz="2800" dirty="0" smtClean="0"/>
          </a:p>
          <a:p>
            <a:pPr marL="0" indent="0">
              <a:buNone/>
            </a:pPr>
            <a:r>
              <a:rPr lang="he-IL" sz="2800" dirty="0" smtClean="0"/>
              <a:t>ת"ל</a:t>
            </a:r>
            <a:r>
              <a:rPr lang="he-IL" sz="2800" dirty="0"/>
              <a:t>: </a:t>
            </a:r>
            <a:r>
              <a:rPr lang="he-IL" sz="2800" dirty="0" smtClean="0"/>
              <a:t>"</a:t>
            </a:r>
            <a:r>
              <a:rPr lang="he-IL" sz="2800" dirty="0" err="1" smtClean="0"/>
              <a:t>והשבותו</a:t>
            </a:r>
            <a:r>
              <a:rPr lang="he-IL" sz="2800" dirty="0" smtClean="0"/>
              <a:t> לו"</a:t>
            </a:r>
            <a:r>
              <a:rPr lang="he-IL" sz="2800" dirty="0"/>
              <a:t> </a:t>
            </a:r>
            <a:r>
              <a:rPr lang="he-IL" sz="2800" dirty="0" smtClean="0"/>
              <a:t> (דברים </a:t>
            </a:r>
            <a:r>
              <a:rPr lang="he-IL" sz="2800" dirty="0" err="1" smtClean="0"/>
              <a:t>כב</a:t>
            </a:r>
            <a:r>
              <a:rPr lang="he-IL" sz="2800" dirty="0" smtClean="0"/>
              <a:t> ב)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4057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פסוקי התורה – דברים </a:t>
            </a:r>
            <a:r>
              <a:rPr lang="he-IL" dirty="0" err="1" smtClean="0"/>
              <a:t>כב</a:t>
            </a:r>
            <a:r>
              <a:rPr lang="he-IL" dirty="0" smtClean="0"/>
              <a:t> א-ב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(א) </a:t>
            </a:r>
          </a:p>
          <a:p>
            <a:pPr marL="0" indent="0">
              <a:buNone/>
            </a:pPr>
            <a:r>
              <a:rPr lang="he-IL" dirty="0" smtClean="0"/>
              <a:t>לֹא תִרְאֶה אֶת שׁוֹר אָחִיךָ אוֹ אֶת שֵׂיוֹ נִדָּחִים</a:t>
            </a:r>
          </a:p>
          <a:p>
            <a:pPr marL="0" indent="0">
              <a:buNone/>
            </a:pPr>
            <a:r>
              <a:rPr lang="he-IL" dirty="0" smtClean="0"/>
              <a:t>וְהִתְעַלַּמְתָּ מֵהֶם הָשֵׁב תְּשִׁיבֵם לְאָחִיךָ:</a:t>
            </a:r>
          </a:p>
          <a:p>
            <a:pPr marL="0" indent="0">
              <a:buNone/>
            </a:pPr>
            <a:r>
              <a:rPr lang="he-IL" dirty="0" smtClean="0"/>
              <a:t>(ב) </a:t>
            </a:r>
          </a:p>
          <a:p>
            <a:pPr marL="0" indent="0">
              <a:buNone/>
            </a:pPr>
            <a:r>
              <a:rPr lang="he-IL" dirty="0" smtClean="0"/>
              <a:t>וְאִם לֹא קָרוֹב אָחִיךָ אֵלֶיךָ וְלֹא </a:t>
            </a:r>
            <a:r>
              <a:rPr lang="he-IL" dirty="0" err="1" smtClean="0"/>
              <a:t>יְדַעְתּו</a:t>
            </a:r>
            <a:r>
              <a:rPr lang="he-IL" dirty="0" smtClean="0"/>
              <a:t>ֹ </a:t>
            </a:r>
          </a:p>
          <a:p>
            <a:pPr marL="0" indent="0">
              <a:buNone/>
            </a:pPr>
            <a:r>
              <a:rPr lang="he-IL" dirty="0" smtClean="0"/>
              <a:t>וַאֲסַפְתּוֹ אֶל תּוֹךְ בֵּיתֶךָ </a:t>
            </a:r>
          </a:p>
          <a:p>
            <a:pPr marL="0" indent="0">
              <a:buNone/>
            </a:pPr>
            <a:r>
              <a:rPr lang="he-IL" dirty="0" smtClean="0"/>
              <a:t>וְהָיָה עִמְּךָ עַד דְּרֹשׁ אָחִיךָ אֹתוֹ וַהֲשֵׁבֹתוֹ לוֹ: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4664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28" y="5956536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פסוקי התורה – מי הנושאים בפסוקים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(א) </a:t>
            </a:r>
          </a:p>
          <a:p>
            <a:pPr marL="0" indent="0">
              <a:buNone/>
            </a:pPr>
            <a:r>
              <a:rPr lang="he-IL" dirty="0" smtClean="0"/>
              <a:t>לֹא תִרְאֶה אֶת </a:t>
            </a:r>
            <a:r>
              <a:rPr lang="he-IL" dirty="0" smtClean="0">
                <a:solidFill>
                  <a:srgbClr val="00B050"/>
                </a:solidFill>
              </a:rPr>
              <a:t>שׁוֹר </a:t>
            </a:r>
            <a:r>
              <a:rPr lang="he-IL" dirty="0" smtClean="0"/>
              <a:t>אָחִיךָ</a:t>
            </a:r>
            <a:r>
              <a:rPr lang="he-IL" dirty="0" smtClean="0">
                <a:solidFill>
                  <a:srgbClr val="00B050"/>
                </a:solidFill>
              </a:rPr>
              <a:t> </a:t>
            </a:r>
            <a:r>
              <a:rPr lang="he-IL" dirty="0" smtClean="0"/>
              <a:t>אוֹ אֶת </a:t>
            </a:r>
            <a:r>
              <a:rPr lang="he-IL" dirty="0" smtClean="0">
                <a:solidFill>
                  <a:srgbClr val="00B050"/>
                </a:solidFill>
              </a:rPr>
              <a:t>שֵׂיוֹ</a:t>
            </a:r>
            <a:r>
              <a:rPr lang="he-IL" dirty="0" smtClean="0"/>
              <a:t> נִדָּחִים</a:t>
            </a:r>
          </a:p>
          <a:p>
            <a:pPr marL="0" indent="0">
              <a:buNone/>
            </a:pPr>
            <a:r>
              <a:rPr lang="he-IL" dirty="0" smtClean="0"/>
              <a:t>וְהִתְעַלַּמְתָּ מֵהֶם הָשֵׁב תְּשִׁיבֵם </a:t>
            </a:r>
            <a:r>
              <a:rPr lang="he-IL" dirty="0" smtClean="0">
                <a:solidFill>
                  <a:srgbClr val="00B050"/>
                </a:solidFill>
              </a:rPr>
              <a:t>לְאָחִיךָ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 smtClean="0"/>
              <a:t>(ב) </a:t>
            </a:r>
          </a:p>
          <a:p>
            <a:pPr marL="0" indent="0">
              <a:buNone/>
            </a:pPr>
            <a:r>
              <a:rPr lang="he-IL" dirty="0" smtClean="0"/>
              <a:t>וְאִם לֹא קָרוֹב </a:t>
            </a:r>
            <a:r>
              <a:rPr lang="he-IL" dirty="0" smtClean="0">
                <a:solidFill>
                  <a:srgbClr val="00B050"/>
                </a:solidFill>
              </a:rPr>
              <a:t>אָחִיךָ</a:t>
            </a:r>
            <a:r>
              <a:rPr lang="he-IL" dirty="0" smtClean="0"/>
              <a:t> אֵלֶיךָ וְלֹא </a:t>
            </a:r>
            <a:r>
              <a:rPr lang="he-IL" dirty="0" err="1" smtClean="0"/>
              <a:t>יְדַעְתּו</a:t>
            </a:r>
            <a:r>
              <a:rPr lang="he-IL" dirty="0" smtClean="0"/>
              <a:t>ֹ </a:t>
            </a:r>
          </a:p>
          <a:p>
            <a:pPr marL="0" indent="0">
              <a:buNone/>
            </a:pPr>
            <a:r>
              <a:rPr lang="he-IL" dirty="0" smtClean="0"/>
              <a:t>וַאֲסַפְתּו</a:t>
            </a:r>
            <a:r>
              <a:rPr lang="he-IL" dirty="0" smtClean="0">
                <a:solidFill>
                  <a:srgbClr val="00B050"/>
                </a:solidFill>
              </a:rPr>
              <a:t>ֹ</a:t>
            </a:r>
            <a:r>
              <a:rPr lang="he-IL" dirty="0" smtClean="0"/>
              <a:t> אֶל תּוֹךְ בֵּיתֶךָ </a:t>
            </a:r>
          </a:p>
          <a:p>
            <a:pPr marL="0" indent="0">
              <a:buNone/>
            </a:pPr>
            <a:r>
              <a:rPr lang="he-IL" dirty="0" smtClean="0"/>
              <a:t>וְהָיָה עִמְּךָ עַד דְּרֹשׁ אָחִיךָ אֹתוֹ וַהֲשֵׁבֹת</a:t>
            </a:r>
            <a:r>
              <a:rPr lang="he-IL" dirty="0" smtClean="0">
                <a:solidFill>
                  <a:srgbClr val="00B050"/>
                </a:solidFill>
              </a:rPr>
              <a:t>וֹ</a:t>
            </a:r>
            <a:r>
              <a:rPr lang="he-IL" dirty="0" smtClean="0"/>
              <a:t> </a:t>
            </a:r>
            <a:r>
              <a:rPr lang="he-IL" dirty="0" smtClean="0">
                <a:solidFill>
                  <a:srgbClr val="00B050"/>
                </a:solidFill>
              </a:rPr>
              <a:t>לוֹ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4664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28" y="5956536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"</a:t>
            </a:r>
            <a:r>
              <a:rPr lang="he-IL" dirty="0" err="1" smtClean="0"/>
              <a:t>והשבותו</a:t>
            </a:r>
            <a:r>
              <a:rPr lang="he-IL" dirty="0" smtClean="0"/>
              <a:t> לו" – למי משבים מה?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(א) </a:t>
            </a:r>
          </a:p>
          <a:p>
            <a:pPr marL="0" indent="0">
              <a:buNone/>
            </a:pPr>
            <a:r>
              <a:rPr lang="he-IL" dirty="0" smtClean="0"/>
              <a:t>לֹא תִרְאֶה אֶת </a:t>
            </a:r>
            <a:r>
              <a:rPr lang="he-IL" dirty="0" smtClean="0">
                <a:solidFill>
                  <a:srgbClr val="00B050"/>
                </a:solidFill>
              </a:rPr>
              <a:t>שׁוֹר </a:t>
            </a:r>
            <a:r>
              <a:rPr lang="he-IL" dirty="0" smtClean="0"/>
              <a:t>אָחִיךָ</a:t>
            </a:r>
            <a:r>
              <a:rPr lang="he-IL" dirty="0" smtClean="0">
                <a:solidFill>
                  <a:srgbClr val="00B050"/>
                </a:solidFill>
              </a:rPr>
              <a:t> </a:t>
            </a:r>
            <a:r>
              <a:rPr lang="he-IL" dirty="0" smtClean="0"/>
              <a:t>אוֹ אֶת </a:t>
            </a:r>
            <a:r>
              <a:rPr lang="he-IL" dirty="0" smtClean="0">
                <a:solidFill>
                  <a:srgbClr val="00B050"/>
                </a:solidFill>
              </a:rPr>
              <a:t>שֵׂיוֹ</a:t>
            </a:r>
            <a:r>
              <a:rPr lang="he-IL" dirty="0" smtClean="0"/>
              <a:t> נִדָּחִים</a:t>
            </a:r>
          </a:p>
          <a:p>
            <a:pPr marL="0" indent="0">
              <a:buNone/>
            </a:pPr>
            <a:r>
              <a:rPr lang="he-IL" dirty="0" smtClean="0"/>
              <a:t>וְהִתְעַלַּמְתָּ מֵהֶם הָשֵׁב תְּשִׁיבֵם </a:t>
            </a:r>
            <a:r>
              <a:rPr lang="he-IL" dirty="0" smtClean="0">
                <a:solidFill>
                  <a:srgbClr val="00B050"/>
                </a:solidFill>
              </a:rPr>
              <a:t>לְאָחִיךָ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 smtClean="0"/>
              <a:t>(ב) </a:t>
            </a:r>
          </a:p>
          <a:p>
            <a:pPr marL="0" indent="0">
              <a:buNone/>
            </a:pPr>
            <a:r>
              <a:rPr lang="he-IL" dirty="0" smtClean="0"/>
              <a:t>וְאִם לֹא קָרוֹב </a:t>
            </a:r>
            <a:r>
              <a:rPr lang="he-IL" dirty="0" smtClean="0">
                <a:solidFill>
                  <a:srgbClr val="00B050"/>
                </a:solidFill>
              </a:rPr>
              <a:t>אָחִיךָ</a:t>
            </a:r>
            <a:r>
              <a:rPr lang="he-IL" dirty="0" smtClean="0"/>
              <a:t> אֵלֶיךָ וְלֹא </a:t>
            </a:r>
            <a:r>
              <a:rPr lang="he-IL" dirty="0" err="1" smtClean="0"/>
              <a:t>יְדַעְתּו</a:t>
            </a:r>
            <a:r>
              <a:rPr lang="he-IL" dirty="0" smtClean="0"/>
              <a:t>ֹ </a:t>
            </a:r>
          </a:p>
          <a:p>
            <a:pPr marL="0" indent="0">
              <a:buNone/>
            </a:pPr>
            <a:r>
              <a:rPr lang="he-IL" dirty="0" smtClean="0"/>
              <a:t>וַאֲסַפְתּ</a:t>
            </a:r>
            <a:r>
              <a:rPr lang="he-IL" dirty="0" smtClean="0">
                <a:solidFill>
                  <a:srgbClr val="92D050"/>
                </a:solidFill>
              </a:rPr>
              <a:t>וֹ</a:t>
            </a:r>
            <a:r>
              <a:rPr lang="he-IL" dirty="0" smtClean="0"/>
              <a:t> אֶל תּוֹךְ בֵּיתֶךָ </a:t>
            </a:r>
          </a:p>
          <a:p>
            <a:pPr marL="0" indent="0">
              <a:buNone/>
            </a:pPr>
            <a:r>
              <a:rPr lang="he-IL" dirty="0" smtClean="0"/>
              <a:t>וְהָיָה עִמְּךָ עַד דְּרֹשׁ אָחִיךָ אֹתוֹ וַהֲשֵׁבֹת</a:t>
            </a:r>
            <a:r>
              <a:rPr lang="he-IL" dirty="0" smtClean="0">
                <a:solidFill>
                  <a:srgbClr val="00B050"/>
                </a:solidFill>
              </a:rPr>
              <a:t>וֹ</a:t>
            </a:r>
            <a:r>
              <a:rPr lang="he-IL" dirty="0" smtClean="0"/>
              <a:t> </a:t>
            </a:r>
            <a:r>
              <a:rPr lang="he-IL" dirty="0" smtClean="0">
                <a:solidFill>
                  <a:srgbClr val="00B050"/>
                </a:solidFill>
              </a:rPr>
              <a:t>לוֹ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3528" y="3573016"/>
            <a:ext cx="17281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האפשרויות</a:t>
            </a:r>
            <a:endParaRPr lang="he-IL" dirty="0"/>
          </a:p>
        </p:txBody>
      </p:sp>
      <p:cxnSp>
        <p:nvCxnSpPr>
          <p:cNvPr id="9" name="מחבר חץ ישר 8"/>
          <p:cNvCxnSpPr>
            <a:stCxn id="5" idx="0"/>
          </p:cNvCxnSpPr>
          <p:nvPr/>
        </p:nvCxnSpPr>
        <p:spPr>
          <a:xfrm flipV="1">
            <a:off x="1187624" y="2924944"/>
            <a:ext cx="324036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>
            <a:stCxn id="5" idx="3"/>
          </p:cNvCxnSpPr>
          <p:nvPr/>
        </p:nvCxnSpPr>
        <p:spPr>
          <a:xfrm>
            <a:off x="2051719" y="4030216"/>
            <a:ext cx="1728193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5" idx="0"/>
          </p:cNvCxnSpPr>
          <p:nvPr/>
        </p:nvCxnSpPr>
        <p:spPr>
          <a:xfrm flipV="1">
            <a:off x="1187624" y="2420888"/>
            <a:ext cx="3456384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4664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28" y="5956536"/>
            <a:ext cx="1495425" cy="904875"/>
          </a:xfrm>
          <a:prstGeom prst="rect">
            <a:avLst/>
          </a:prstGeom>
        </p:spPr>
      </p:pic>
      <p:cxnSp>
        <p:nvCxnSpPr>
          <p:cNvPr id="15" name="מחבר חץ ישר 14"/>
          <p:cNvCxnSpPr/>
          <p:nvPr/>
        </p:nvCxnSpPr>
        <p:spPr>
          <a:xfrm flipV="1">
            <a:off x="1907704" y="3717032"/>
            <a:ext cx="4536504" cy="313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3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6876653" y="3465004"/>
            <a:ext cx="1440160" cy="79208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he-IL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והשבותו</a:t>
            </a:r>
            <a:r>
              <a:rPr lang="he-I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"</a:t>
            </a:r>
            <a:endParaRPr lang="he-IL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594759" y="4941168"/>
            <a:ext cx="1440160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סיוע לאדם שאיבד את דרכו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572000" y="3473336"/>
            <a:ext cx="1512168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השב את אחיך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67544" y="3087442"/>
            <a:ext cx="165618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אחריות הדדית בין אנשים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מחבר חץ ישר 15"/>
          <p:cNvCxnSpPr>
            <a:stCxn id="11" idx="1"/>
            <a:endCxn id="13" idx="2"/>
          </p:cNvCxnSpPr>
          <p:nvPr/>
        </p:nvCxnSpPr>
        <p:spPr>
          <a:xfrm flipH="1" flipV="1">
            <a:off x="1295636" y="3879530"/>
            <a:ext cx="1299123" cy="14576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מלבן מעוגל 16"/>
          <p:cNvSpPr/>
          <p:nvPr/>
        </p:nvSpPr>
        <p:spPr>
          <a:xfrm>
            <a:off x="5813954" y="1808820"/>
            <a:ext cx="1512168" cy="792088"/>
          </a:xfrm>
          <a:prstGeom prst="roundRect">
            <a:avLst/>
          </a:prstGeom>
          <a:solidFill>
            <a:schemeClr val="bg2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דרשת מילה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6876256" y="5337212"/>
            <a:ext cx="1512168" cy="9721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השב את השור או השה (בפסוק א)</a:t>
            </a:r>
            <a:endParaRPr lang="he-I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מחבר ישר 19"/>
          <p:cNvCxnSpPr>
            <a:stCxn id="18" idx="0"/>
            <a:endCxn id="10" idx="2"/>
          </p:cNvCxnSpPr>
          <p:nvPr/>
        </p:nvCxnSpPr>
        <p:spPr>
          <a:xfrm flipH="1" flipV="1">
            <a:off x="7596733" y="4257092"/>
            <a:ext cx="35607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/>
          <p:cNvCxnSpPr>
            <a:stCxn id="17" idx="2"/>
            <a:endCxn id="10" idx="0"/>
          </p:cNvCxnSpPr>
          <p:nvPr/>
        </p:nvCxnSpPr>
        <p:spPr>
          <a:xfrm>
            <a:off x="6570038" y="2600908"/>
            <a:ext cx="1026695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>
            <a:stCxn id="17" idx="2"/>
            <a:endCxn id="12" idx="0"/>
          </p:cNvCxnSpPr>
          <p:nvPr/>
        </p:nvCxnSpPr>
        <p:spPr>
          <a:xfrm flipH="1">
            <a:off x="5328084" y="2600908"/>
            <a:ext cx="1241954" cy="8724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2" idx="2"/>
            <a:endCxn id="11" idx="3"/>
          </p:cNvCxnSpPr>
          <p:nvPr/>
        </p:nvCxnSpPr>
        <p:spPr>
          <a:xfrm flipH="1">
            <a:off x="4034919" y="4265424"/>
            <a:ext cx="1293165" cy="1071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תמונה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4664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28" y="5956536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6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213</Words>
  <Application>Microsoft Office PowerPoint</Application>
  <PresentationFormat>‫הצגה על המסך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בהירות</vt:lpstr>
      <vt:lpstr>"השבתו לו" - אבדת גופו</vt:lpstr>
      <vt:lpstr>דרך לימוד לדרשות</vt:lpstr>
      <vt:lpstr>הדרשה</vt:lpstr>
      <vt:lpstr>פסוקי התורה – דברים כב א-ב</vt:lpstr>
      <vt:lpstr>פסוקי התורה – מי הנושאים בפסוקים</vt:lpstr>
      <vt:lpstr>"והשבותו לו" – למי משבים מה?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"השבתו לו" - אבדת גופו</dc:title>
  <dc:creator>Yachin Epstein</dc:creator>
  <cp:lastModifiedBy>Yachin Epstein</cp:lastModifiedBy>
  <cp:revision>6</cp:revision>
  <dcterms:created xsi:type="dcterms:W3CDTF">2012-04-05T08:26:52Z</dcterms:created>
  <dcterms:modified xsi:type="dcterms:W3CDTF">2012-12-05T12:48:47Z</dcterms:modified>
</cp:coreProperties>
</file>