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63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7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B5D0-69D5-4D84-8CA6-B4A7E79FB5B7}" type="datetimeFigureOut">
              <a:rPr lang="he-IL" smtClean="0"/>
              <a:t>ט"ו/אלול/תשע"ב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E04D-071C-46A2-98B4-ED682701788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החובה לבקש מחילה ולסלוח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בבא קמא פרק ח משנה ז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18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אף על פי שהוא נותן </a:t>
            </a:r>
            <a:r>
              <a:rPr lang="he-IL" dirty="0" smtClean="0"/>
              <a:t>לו, </a:t>
            </a:r>
          </a:p>
          <a:p>
            <a:pPr marL="0" indent="0">
              <a:buNone/>
            </a:pPr>
            <a:r>
              <a:rPr lang="he-IL" dirty="0" smtClean="0"/>
              <a:t>אינו </a:t>
            </a:r>
            <a:r>
              <a:rPr lang="he-IL" dirty="0"/>
              <a:t>נמחל לו עד שיבקש ממנו,</a:t>
            </a:r>
          </a:p>
          <a:p>
            <a:pPr marL="0" indent="0">
              <a:buNone/>
            </a:pPr>
            <a:r>
              <a:rPr lang="he-IL" dirty="0" smtClean="0"/>
              <a:t>שנאמר "ועתה </a:t>
            </a:r>
            <a:r>
              <a:rPr lang="he-IL" dirty="0"/>
              <a:t>השב </a:t>
            </a:r>
            <a:r>
              <a:rPr lang="he-IL" dirty="0" smtClean="0"/>
              <a:t>אשת" </a:t>
            </a:r>
            <a:r>
              <a:rPr lang="he-IL" dirty="0"/>
              <a:t>וגו' (בראשית כ </a:t>
            </a:r>
            <a:r>
              <a:rPr lang="he-IL" dirty="0" err="1"/>
              <a:t>יז</a:t>
            </a:r>
            <a:r>
              <a:rPr lang="he-IL" dirty="0" smtClean="0"/>
              <a:t>).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ומנין </a:t>
            </a:r>
            <a:r>
              <a:rPr lang="he-IL" dirty="0"/>
              <a:t>שלא יהא המוחל אכזרי </a:t>
            </a:r>
          </a:p>
          <a:p>
            <a:pPr marL="0" indent="0">
              <a:buNone/>
            </a:pPr>
            <a:r>
              <a:rPr lang="he-IL" dirty="0" smtClean="0"/>
              <a:t>שנאמר "ויתפלל </a:t>
            </a:r>
            <a:r>
              <a:rPr lang="he-IL" dirty="0"/>
              <a:t>אברהם אל </a:t>
            </a:r>
            <a:r>
              <a:rPr lang="he-IL" dirty="0" err="1"/>
              <a:t>האלהים</a:t>
            </a:r>
            <a:r>
              <a:rPr lang="he-IL" dirty="0"/>
              <a:t> וירפא </a:t>
            </a:r>
            <a:r>
              <a:rPr lang="he-IL" dirty="0" err="1"/>
              <a:t>אלהים</a:t>
            </a:r>
            <a:r>
              <a:rPr lang="he-IL" dirty="0"/>
              <a:t> את </a:t>
            </a:r>
            <a:r>
              <a:rPr lang="he-IL" dirty="0" smtClean="0"/>
              <a:t>אבימלך" </a:t>
            </a:r>
            <a:r>
              <a:rPr lang="he-IL" dirty="0"/>
              <a:t>וגו</a:t>
            </a:r>
            <a:r>
              <a:rPr lang="he-IL" dirty="0" smtClean="0"/>
              <a:t>' (</a:t>
            </a:r>
            <a:r>
              <a:rPr lang="he-IL" dirty="0"/>
              <a:t>שם) </a:t>
            </a:r>
            <a:r>
              <a:rPr lang="he-IL" dirty="0" smtClean="0"/>
              <a:t>.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4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פירוק המשנה למבעים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54225"/>
              </p:ext>
            </p:extLst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1508"/>
                <a:gridCol w="677809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טיעון 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אף על פי שהוא נותן לו , אינו נמחל לו עד שיבקש ממנו,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ראיה מפסוק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200000"/>
                        </a:lnSpc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שנאמר "ועתה השב אשת" וגו' 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טיעון 2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ומנין שלא יהא המוחל אכזרי 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ראיה מפסוק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שנאמר "ויתפלל אברהם אל </a:t>
                      </a:r>
                      <a:r>
                        <a:rPr lang="he-IL" b="0" dirty="0" err="1" smtClean="0">
                          <a:solidFill>
                            <a:schemeClr val="tx1"/>
                          </a:solidFill>
                        </a:rPr>
                        <a:t>האלהים</a:t>
                      </a: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 וירפא </a:t>
                      </a:r>
                      <a:r>
                        <a:rPr lang="he-IL" b="0" dirty="0" err="1" smtClean="0">
                          <a:solidFill>
                            <a:schemeClr val="tx1"/>
                          </a:solidFill>
                        </a:rPr>
                        <a:t>אלהים</a:t>
                      </a:r>
                      <a:r>
                        <a:rPr lang="he-IL" b="0" dirty="0" smtClean="0">
                          <a:solidFill>
                            <a:schemeClr val="tx1"/>
                          </a:solidFill>
                        </a:rPr>
                        <a:t> את אבימלך" וגו'.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4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הפרק המקראי – בראשית כ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500" dirty="0" smtClean="0"/>
              <a:t>(</a:t>
            </a:r>
            <a:r>
              <a:rPr lang="he-IL" sz="1500" dirty="0"/>
              <a:t>ב) וַיֹּאמֶר </a:t>
            </a:r>
            <a:r>
              <a:rPr lang="he-IL" sz="1500" b="1" dirty="0">
                <a:solidFill>
                  <a:schemeClr val="accent6"/>
                </a:solidFill>
              </a:rPr>
              <a:t>אַבְרָהָם</a:t>
            </a:r>
            <a:r>
              <a:rPr lang="he-IL" sz="1500" dirty="0"/>
              <a:t> אֶל שָׂרָה אִשְׁתּוֹ </a:t>
            </a:r>
            <a:r>
              <a:rPr lang="he-IL" sz="1500" dirty="0" err="1"/>
              <a:t>אֲחֹתִי</a:t>
            </a:r>
            <a:r>
              <a:rPr lang="he-IL" sz="1500" dirty="0"/>
              <a:t> הִוא וַיִּשְׁלַח </a:t>
            </a:r>
            <a:r>
              <a:rPr lang="he-IL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אֲבִימֶלֶךְ</a:t>
            </a:r>
            <a:r>
              <a:rPr lang="he-IL" sz="1500" dirty="0"/>
              <a:t> מֶלֶךְ גְּרָר </a:t>
            </a:r>
            <a:r>
              <a:rPr lang="he-IL" sz="1500" dirty="0" err="1"/>
              <a:t>וַיִּקַּח</a:t>
            </a:r>
            <a:r>
              <a:rPr lang="he-IL" sz="1500" dirty="0"/>
              <a:t> אֶת שָׂרָה:</a:t>
            </a:r>
          </a:p>
          <a:p>
            <a:pPr marL="0" indent="0">
              <a:buNone/>
            </a:pPr>
            <a:r>
              <a:rPr lang="he-IL" sz="1500" dirty="0"/>
              <a:t>(ג) וַיָּבֹא </a:t>
            </a:r>
            <a:r>
              <a:rPr lang="he-IL" sz="1500" b="1" dirty="0" err="1">
                <a:solidFill>
                  <a:srgbClr val="00B0F0"/>
                </a:solidFill>
              </a:rPr>
              <a:t>אֱלֹהִים</a:t>
            </a:r>
            <a:r>
              <a:rPr lang="he-IL" sz="1500" dirty="0">
                <a:solidFill>
                  <a:srgbClr val="00B0F0"/>
                </a:solidFill>
              </a:rPr>
              <a:t> </a:t>
            </a:r>
            <a:r>
              <a:rPr lang="he-IL" sz="1500" dirty="0"/>
              <a:t>אֶל אֲבִימֶלֶךְ בַּחֲלוֹם הַלָּיְלָה וַיֹּאמֶר לוֹ הִנְּךָ מֵת עַל </a:t>
            </a:r>
            <a:r>
              <a:rPr lang="he-IL" sz="1500" dirty="0" err="1"/>
              <a:t>הָאִשָּׁה</a:t>
            </a:r>
            <a:r>
              <a:rPr lang="he-IL" sz="1500" dirty="0"/>
              <a:t> אֲשֶׁר לָקַחְתָּ וְהִוא בְּעֻלַת בָּעַל:</a:t>
            </a:r>
          </a:p>
          <a:p>
            <a:pPr marL="0" indent="0">
              <a:buNone/>
            </a:pPr>
            <a:r>
              <a:rPr lang="he-IL" sz="1500" dirty="0"/>
              <a:t>(ד) </a:t>
            </a:r>
            <a:r>
              <a:rPr lang="he-IL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וַאֲבִימֶלֶךְ </a:t>
            </a:r>
            <a:r>
              <a:rPr lang="he-IL" sz="1500" dirty="0"/>
              <a:t>לֹא קָרַב אֵלֶיהָ וַיֹּאמַר אֲדֹנָי הֲגוֹי גַּם צַדִּיק </a:t>
            </a:r>
            <a:r>
              <a:rPr lang="he-IL" sz="1500" dirty="0" err="1"/>
              <a:t>תַּהֲרֹג</a:t>
            </a:r>
            <a:r>
              <a:rPr lang="he-IL" sz="1500" dirty="0" smtClean="0"/>
              <a:t>: (</a:t>
            </a:r>
            <a:r>
              <a:rPr lang="he-IL" sz="1500" dirty="0"/>
              <a:t>ה) הֲלֹא הוּא אָמַר לִי </a:t>
            </a:r>
            <a:r>
              <a:rPr lang="he-IL" sz="1500" dirty="0" err="1"/>
              <a:t>אֲחֹתִי</a:t>
            </a:r>
            <a:r>
              <a:rPr lang="he-IL" sz="1500" dirty="0"/>
              <a:t> הִוא וְהִיא גַם הִוא אָמְרָה אָחִי הוּא בְּתָם לְבָבִי </a:t>
            </a:r>
            <a:r>
              <a:rPr lang="he-IL" sz="1500" dirty="0" err="1"/>
              <a:t>וּבְנִקְיֹן</a:t>
            </a:r>
            <a:r>
              <a:rPr lang="he-IL" sz="1500" dirty="0"/>
              <a:t> כַּפַּי עָשִׂיתִי זֹאת:</a:t>
            </a:r>
          </a:p>
          <a:p>
            <a:pPr marL="0" indent="0">
              <a:buNone/>
            </a:pPr>
            <a:r>
              <a:rPr lang="he-IL" sz="1500" dirty="0"/>
              <a:t>(ו) וַיֹּאמֶר אֵלָיו </a:t>
            </a:r>
            <a:r>
              <a:rPr lang="he-IL" sz="1500" b="1" dirty="0" err="1">
                <a:solidFill>
                  <a:srgbClr val="00B0F0"/>
                </a:solidFill>
              </a:rPr>
              <a:t>הָאֱלֹהִים</a:t>
            </a:r>
            <a:r>
              <a:rPr lang="he-IL" sz="1500" dirty="0">
                <a:solidFill>
                  <a:srgbClr val="00B0F0"/>
                </a:solidFill>
              </a:rPr>
              <a:t> </a:t>
            </a:r>
            <a:r>
              <a:rPr lang="he-IL" sz="1500" dirty="0"/>
              <a:t>בַּחֲלֹם גַּם אָנֹכִי יָדַעְתִּי כִּי בְתָם לְבָבְךָ עָשִׂיתָ זֹּאת </a:t>
            </a:r>
            <a:r>
              <a:rPr lang="he-IL" sz="1500" dirty="0" err="1"/>
              <a:t>וָאֶחְשֹׂך</a:t>
            </a:r>
            <a:r>
              <a:rPr lang="he-IL" sz="1500" dirty="0"/>
              <a:t>ְ גַּם אָנֹכִי אוֹתְךָ מֵחֲטוֹ לִי עַל כֵּן לֹא </a:t>
            </a:r>
            <a:r>
              <a:rPr lang="he-IL" sz="1500" dirty="0" err="1"/>
              <a:t>נְתַתִּיך</a:t>
            </a:r>
            <a:r>
              <a:rPr lang="he-IL" sz="1500" dirty="0"/>
              <a:t>ָ לִנְגֹּעַ אֵלֶיהָ</a:t>
            </a:r>
            <a:r>
              <a:rPr lang="he-IL" sz="1500" dirty="0" smtClean="0"/>
              <a:t>: (</a:t>
            </a:r>
            <a:r>
              <a:rPr lang="he-IL" sz="1500" dirty="0"/>
              <a:t>ז) </a:t>
            </a:r>
            <a:r>
              <a:rPr lang="he-IL" sz="1500" dirty="0">
                <a:solidFill>
                  <a:srgbClr val="FF0000"/>
                </a:solidFill>
              </a:rPr>
              <a:t>וְעַתָּה הָשֵׁב אֵשֶׁת הָאִישׁ כִּי נָבִיא הוּא וְיִתְפַּלֵּל בַּעַדְךָ וֶחְיֵה וְאִם אֵינְךָ מֵשִׁיב דַּע כִּי מוֹת תָּמוּת אַתָּה וְכָל אֲשֶׁר לָךְ:</a:t>
            </a:r>
          </a:p>
          <a:p>
            <a:pPr marL="0" indent="0">
              <a:buNone/>
            </a:pPr>
            <a:r>
              <a:rPr lang="he-IL" sz="1500" dirty="0"/>
              <a:t>(ח) </a:t>
            </a:r>
            <a:r>
              <a:rPr lang="he-IL" sz="1500" dirty="0" err="1"/>
              <a:t>וַיַּשְׁכֵּם</a:t>
            </a:r>
            <a:r>
              <a:rPr lang="he-IL" sz="1500" dirty="0"/>
              <a:t> </a:t>
            </a:r>
            <a:r>
              <a:rPr lang="he-IL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אֲבִימֶלֶךְ</a:t>
            </a:r>
            <a:r>
              <a:rPr lang="he-IL" sz="1500" dirty="0"/>
              <a:t> בַּבֹּקֶר וַיִּקְרָא לְכָל עֲבָדָיו וַיְדַבֵּר אֶת כָּל הַדְּבָרִים הָאֵלֶּה בְּאָזְנֵיהֶם וַיִּירְאוּ הָאֲנָשִׁים מְאֹד:</a:t>
            </a:r>
          </a:p>
          <a:p>
            <a:pPr marL="0" indent="0">
              <a:buNone/>
            </a:pPr>
            <a:r>
              <a:rPr lang="he-IL" sz="1500" dirty="0"/>
              <a:t>(ט) וַיִּקְרָא </a:t>
            </a:r>
            <a:r>
              <a:rPr lang="he-IL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אֲבִימֶלֶךְ</a:t>
            </a:r>
            <a:r>
              <a:rPr lang="he-IL" sz="1500" dirty="0"/>
              <a:t> לְאַבְרָהָם וַיֹּאמֶר לוֹ מֶה עָשִׂיתָ לָּנוּ וּמֶה חָטָאתִי לָךְ כִּי הֵבֵאתָ עָלַי וְעַל מַמְלַכְתִּי חֲטָאָה גְדֹלָה מַעֲשִׂים אֲשֶׁר לֹא יֵעָשׂוּ עָשִׂיתָ עִמָּדִי:</a:t>
            </a:r>
          </a:p>
          <a:p>
            <a:pPr marL="0" indent="0">
              <a:buNone/>
            </a:pPr>
            <a:r>
              <a:rPr lang="he-IL" sz="1500" dirty="0"/>
              <a:t>(י) וַיֹּאמֶר </a:t>
            </a:r>
            <a:r>
              <a:rPr lang="he-IL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אֲבִימֶלֶךְ</a:t>
            </a:r>
            <a:r>
              <a:rPr lang="he-IL" sz="1500" dirty="0"/>
              <a:t> אֶל אַבְרָהָם מָה רָאִיתָ כִּי עָשִׂיתָ אֶת הַדָּבָר הַזֶּה:</a:t>
            </a:r>
          </a:p>
          <a:p>
            <a:pPr marL="0" indent="0">
              <a:buNone/>
            </a:pPr>
            <a:r>
              <a:rPr lang="he-IL" sz="1500" dirty="0"/>
              <a:t>(יא) וַיֹּאמֶר </a:t>
            </a:r>
            <a:r>
              <a:rPr lang="he-IL" sz="1500" b="1" dirty="0">
                <a:solidFill>
                  <a:schemeClr val="accent6"/>
                </a:solidFill>
              </a:rPr>
              <a:t>אַבְרָהָם</a:t>
            </a:r>
            <a:r>
              <a:rPr lang="he-IL" sz="1500" dirty="0"/>
              <a:t> כִּי אָמַרְתִּי רַק אֵין יִרְאַת </a:t>
            </a:r>
            <a:r>
              <a:rPr lang="he-IL" sz="1500" dirty="0" err="1"/>
              <a:t>אֱלֹהִים</a:t>
            </a:r>
            <a:r>
              <a:rPr lang="he-IL" sz="1500" dirty="0"/>
              <a:t> בַּמָּקוֹם הַזֶּה וַהֲרָגוּנִי עַל דְּבַר אִשְׁתִּי:</a:t>
            </a:r>
          </a:p>
          <a:p>
            <a:pPr marL="0" indent="0">
              <a:buNone/>
            </a:pPr>
            <a:r>
              <a:rPr lang="he-IL" sz="1500" dirty="0"/>
              <a:t>(</a:t>
            </a:r>
            <a:r>
              <a:rPr lang="he-IL" sz="1500" dirty="0" err="1"/>
              <a:t>יב</a:t>
            </a:r>
            <a:r>
              <a:rPr lang="he-IL" sz="1500" dirty="0"/>
              <a:t>) וְגַם אָמְנָה </a:t>
            </a:r>
            <a:r>
              <a:rPr lang="he-IL" sz="1500" dirty="0" err="1"/>
              <a:t>אֲחֹתִי</a:t>
            </a:r>
            <a:r>
              <a:rPr lang="he-IL" sz="1500" dirty="0"/>
              <a:t> בַת אָבִי הִוא אַךְ לֹא בַת אִמִּי וַתְּהִי לִי לְאִשָּׁה:</a:t>
            </a:r>
          </a:p>
          <a:p>
            <a:pPr marL="0" indent="0">
              <a:buNone/>
            </a:pPr>
            <a:r>
              <a:rPr lang="he-IL" sz="1500" dirty="0"/>
              <a:t>(</a:t>
            </a:r>
            <a:r>
              <a:rPr lang="he-IL" sz="1500" dirty="0" err="1"/>
              <a:t>יג</a:t>
            </a:r>
            <a:r>
              <a:rPr lang="he-IL" sz="1500" dirty="0"/>
              <a:t>) וַיְהִי כַּאֲשֶׁר הִתְעוּ אֹתִי </a:t>
            </a:r>
            <a:r>
              <a:rPr lang="he-IL" sz="1500" b="1" dirty="0" err="1">
                <a:solidFill>
                  <a:srgbClr val="00B0F0"/>
                </a:solidFill>
              </a:rPr>
              <a:t>אֱלֹהִים</a:t>
            </a:r>
            <a:r>
              <a:rPr lang="he-IL" sz="1500" dirty="0">
                <a:solidFill>
                  <a:srgbClr val="00B0F0"/>
                </a:solidFill>
              </a:rPr>
              <a:t> </a:t>
            </a:r>
            <a:r>
              <a:rPr lang="he-IL" sz="1500" dirty="0"/>
              <a:t>מִבֵּית אָבִי וָאֹמַר לָהּ זֶה חַסְדֵּךְ אֲשֶׁר תַּעֲשִׂי עִמָּדִי אֶל כָּל הַמָּקוֹם אֲשֶׁר נָבוֹא שָׁמָּה אִמְרִי לִי אָחִי הוּא:</a:t>
            </a:r>
          </a:p>
          <a:p>
            <a:pPr marL="0" indent="0">
              <a:buNone/>
            </a:pPr>
            <a:r>
              <a:rPr lang="he-IL" sz="1500" dirty="0"/>
              <a:t>(יד) </a:t>
            </a:r>
            <a:r>
              <a:rPr lang="he-IL" sz="1500" dirty="0" err="1"/>
              <a:t>וַיִּקַּח</a:t>
            </a:r>
            <a:r>
              <a:rPr lang="he-IL" sz="1500" dirty="0"/>
              <a:t> אֲבִימֶלֶךְ צֹאן וּבָקָר וַעֲבָדִים וּשְׁפָחֹת </a:t>
            </a:r>
            <a:r>
              <a:rPr lang="he-IL" sz="1500" dirty="0" err="1"/>
              <a:t>וַיִּתֵּן</a:t>
            </a:r>
            <a:r>
              <a:rPr lang="he-IL" sz="1500" dirty="0"/>
              <a:t> לְאַבְרָהָם וַיָּשֶׁב לוֹ אֵת שָׂרָה אִשְׁתּוֹ:</a:t>
            </a:r>
          </a:p>
          <a:p>
            <a:pPr marL="0" indent="0">
              <a:buNone/>
            </a:pPr>
            <a:r>
              <a:rPr lang="he-IL" sz="1500" dirty="0"/>
              <a:t>(טו) וַיֹּאמֶר אֲבִימֶלֶךְ הִנֵּה אַרְצִי לְפָנֶיךָ בַּטּוֹב בְּעֵינֶיךָ שֵׁב:</a:t>
            </a:r>
          </a:p>
          <a:p>
            <a:pPr marL="0" indent="0">
              <a:buNone/>
            </a:pPr>
            <a:r>
              <a:rPr lang="he-IL" sz="1500" dirty="0"/>
              <a:t>(</a:t>
            </a:r>
            <a:r>
              <a:rPr lang="he-IL" sz="1500" dirty="0" err="1"/>
              <a:t>טז</a:t>
            </a:r>
            <a:r>
              <a:rPr lang="he-IL" sz="1500" dirty="0"/>
              <a:t>) וּלְשָׂרָה אָמַר הִנֵּה נָתַתִּי אֶלֶף כֶּסֶף לְאָחִיךְ הִנֵּה הוּא לָךְ כְּסוּת </a:t>
            </a:r>
            <a:r>
              <a:rPr lang="he-IL" sz="1500" dirty="0" err="1"/>
              <a:t>עֵינַיִם</a:t>
            </a:r>
            <a:r>
              <a:rPr lang="he-IL" sz="1500" dirty="0"/>
              <a:t> לְכֹל אֲשֶׁר אִתָּךְ וְאֵת כֹּל וְנֹכָחַת:</a:t>
            </a:r>
          </a:p>
          <a:p>
            <a:pPr marL="0" indent="0">
              <a:buNone/>
            </a:pPr>
            <a:r>
              <a:rPr lang="he-IL" sz="1500" dirty="0"/>
              <a:t>(</a:t>
            </a:r>
            <a:r>
              <a:rPr lang="he-IL" sz="1500" dirty="0" err="1"/>
              <a:t>יז</a:t>
            </a:r>
            <a:r>
              <a:rPr lang="he-IL" sz="1500" dirty="0"/>
              <a:t>) </a:t>
            </a:r>
            <a:r>
              <a:rPr lang="he-IL" sz="1500" dirty="0">
                <a:solidFill>
                  <a:srgbClr val="FF0000"/>
                </a:solidFill>
              </a:rPr>
              <a:t>וַיִּתְפַּלֵּל </a:t>
            </a:r>
            <a:r>
              <a:rPr lang="he-IL" sz="1500" b="1" dirty="0">
                <a:solidFill>
                  <a:schemeClr val="accent6"/>
                </a:solidFill>
              </a:rPr>
              <a:t>אַבְרָהָם</a:t>
            </a:r>
            <a:r>
              <a:rPr lang="he-IL" sz="1500" dirty="0">
                <a:solidFill>
                  <a:srgbClr val="FF0000"/>
                </a:solidFill>
              </a:rPr>
              <a:t> אֶל </a:t>
            </a:r>
            <a:r>
              <a:rPr lang="he-IL" sz="1500" b="1" dirty="0" err="1">
                <a:solidFill>
                  <a:srgbClr val="00B0F0"/>
                </a:solidFill>
              </a:rPr>
              <a:t>הָאֱלֹהִים</a:t>
            </a:r>
            <a:r>
              <a:rPr lang="he-IL" sz="1500" dirty="0">
                <a:solidFill>
                  <a:srgbClr val="00B0F0"/>
                </a:solidFill>
              </a:rPr>
              <a:t> </a:t>
            </a:r>
            <a:r>
              <a:rPr lang="he-IL" sz="1500" dirty="0">
                <a:solidFill>
                  <a:srgbClr val="FF0000"/>
                </a:solidFill>
              </a:rPr>
              <a:t>וַיִּרְפָּא </a:t>
            </a:r>
            <a:r>
              <a:rPr lang="he-IL" sz="1500" dirty="0" err="1">
                <a:solidFill>
                  <a:srgbClr val="FF0000"/>
                </a:solidFill>
              </a:rPr>
              <a:t>אֱלֹהִים</a:t>
            </a:r>
            <a:r>
              <a:rPr lang="he-IL" sz="1500" dirty="0">
                <a:solidFill>
                  <a:srgbClr val="FF0000"/>
                </a:solidFill>
              </a:rPr>
              <a:t> אֶת </a:t>
            </a:r>
            <a:r>
              <a:rPr lang="he-IL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אֲבִימֶלֶךְ</a:t>
            </a:r>
            <a:r>
              <a:rPr lang="he-IL" sz="1500" dirty="0">
                <a:solidFill>
                  <a:srgbClr val="FF0000"/>
                </a:solidFill>
              </a:rPr>
              <a:t> וְאֶת אִשְׁתּוֹ </a:t>
            </a:r>
            <a:r>
              <a:rPr lang="he-IL" sz="1500" dirty="0" err="1">
                <a:solidFill>
                  <a:srgbClr val="FF0000"/>
                </a:solidFill>
              </a:rPr>
              <a:t>וְאַמְהֹתָיו</a:t>
            </a:r>
            <a:r>
              <a:rPr lang="he-IL" sz="1500" dirty="0">
                <a:solidFill>
                  <a:srgbClr val="FF0000"/>
                </a:solidFill>
              </a:rPr>
              <a:t> וַיֵּלֵדוּ:</a:t>
            </a:r>
          </a:p>
          <a:p>
            <a:pPr marL="0" indent="0">
              <a:buNone/>
            </a:pPr>
            <a:r>
              <a:rPr lang="he-IL" sz="1500" dirty="0"/>
              <a:t>(</a:t>
            </a:r>
            <a:r>
              <a:rPr lang="he-IL" sz="1500" dirty="0" err="1"/>
              <a:t>יח</a:t>
            </a:r>
            <a:r>
              <a:rPr lang="he-IL" sz="1500" dirty="0"/>
              <a:t>) כִּי עָצֹר </a:t>
            </a:r>
            <a:r>
              <a:rPr lang="he-IL" sz="1500" dirty="0" err="1"/>
              <a:t>עָצַר</a:t>
            </a:r>
            <a:r>
              <a:rPr lang="he-IL" sz="1500" dirty="0"/>
              <a:t> </a:t>
            </a:r>
            <a:r>
              <a:rPr lang="he-IL" sz="1500" dirty="0" smtClean="0"/>
              <a:t>ה' בְּעַד </a:t>
            </a:r>
            <a:r>
              <a:rPr lang="he-IL" sz="1500" dirty="0"/>
              <a:t>כָּל רֶחֶם לְבֵית אֲבִימֶלֶךְ עַל דְּבַר שָׂרָה אֵשֶׁת אַבְרָהָם: </a:t>
            </a:r>
            <a:r>
              <a:rPr lang="he-IL" sz="1500" dirty="0" smtClean="0"/>
              <a:t>ס</a:t>
            </a:r>
            <a:endParaRPr lang="he-IL" sz="1500" dirty="0"/>
          </a:p>
        </p:txBody>
      </p:sp>
    </p:spTree>
    <p:extLst>
      <p:ext uri="{BB962C8B-B14F-4D97-AF65-F5344CB8AC3E}">
        <p14:creationId xmlns:p14="http://schemas.microsoft.com/office/powerpoint/2010/main" val="41137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200" dirty="0"/>
              <a:t>טיעון 1 – גם לאחר תשלום החוב נדרשת בקשת מחילה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ראיה מפסוק – "וְעַתָּה </a:t>
            </a:r>
            <a:r>
              <a:rPr lang="he-IL" dirty="0">
                <a:solidFill>
                  <a:srgbClr val="00B0F0"/>
                </a:solidFill>
              </a:rPr>
              <a:t>הָשֵׁב אֵשֶׁת הָאִישׁ </a:t>
            </a:r>
            <a:r>
              <a:rPr lang="he-IL" dirty="0"/>
              <a:t>כִּי נָבִיא הוּא </a:t>
            </a:r>
            <a:r>
              <a:rPr lang="he-IL" dirty="0">
                <a:solidFill>
                  <a:schemeClr val="accent2"/>
                </a:solidFill>
              </a:rPr>
              <a:t>וְיִתְפַּלֵּל בַּעַדְךָ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וֶחְיֵה</a:t>
            </a:r>
            <a:r>
              <a:rPr lang="he-IL" dirty="0" smtClean="0"/>
              <a:t>"</a:t>
            </a:r>
          </a:p>
          <a:p>
            <a:endParaRPr lang="he-IL" dirty="0"/>
          </a:p>
          <a:p>
            <a:r>
              <a:rPr lang="he-IL" dirty="0"/>
              <a:t>דרך הלימוד – קיומן של שתי דרישות בפסוק </a:t>
            </a:r>
            <a:r>
              <a:rPr lang="he-IL" dirty="0" smtClean="0"/>
              <a:t>כתנאי שימחל חטאו:</a:t>
            </a:r>
            <a:endParaRPr lang="he-IL" dirty="0"/>
          </a:p>
          <a:p>
            <a:pPr>
              <a:buAutoNum type="arabicPeriod"/>
            </a:pPr>
            <a:r>
              <a:rPr lang="he-IL" dirty="0">
                <a:solidFill>
                  <a:schemeClr val="accent2"/>
                </a:solidFill>
              </a:rPr>
              <a:t>וְיִתְפַּלֵּל בַּעַדְךָ </a:t>
            </a:r>
            <a:r>
              <a:rPr lang="he-IL" dirty="0" smtClean="0"/>
              <a:t>= </a:t>
            </a:r>
            <a:r>
              <a:rPr lang="he-IL" b="1" dirty="0"/>
              <a:t>בנוסף לתשלום החוב נדרשת מחילה מצד </a:t>
            </a:r>
            <a:r>
              <a:rPr lang="he-IL" b="1" dirty="0" smtClean="0"/>
              <a:t>הנפגע</a:t>
            </a:r>
          </a:p>
          <a:p>
            <a:pPr>
              <a:buAutoNum type="arabicPeriod"/>
            </a:pPr>
            <a:r>
              <a:rPr lang="he-IL" dirty="0">
                <a:solidFill>
                  <a:srgbClr val="00B0F0"/>
                </a:solidFill>
              </a:rPr>
              <a:t>הָשֵׁב אֵשֶׁת הָאִישׁ </a:t>
            </a:r>
            <a:r>
              <a:rPr lang="he-IL" dirty="0" smtClean="0"/>
              <a:t>= </a:t>
            </a:r>
            <a:r>
              <a:rPr lang="he-IL" b="1" dirty="0"/>
              <a:t>תשלום </a:t>
            </a:r>
            <a:r>
              <a:rPr lang="he-IL" b="1" dirty="0" smtClean="0"/>
              <a:t>החוב</a:t>
            </a:r>
          </a:p>
          <a:p>
            <a:pPr>
              <a:buAutoNum type="arabicPeriod"/>
            </a:pPr>
            <a:endParaRPr lang="he-IL" b="1" dirty="0"/>
          </a:p>
          <a:p>
            <a:pPr>
              <a:buFont typeface="Arial" pitchFamily="34" charset="0"/>
              <a:buAutoNum type="arabicPeriod"/>
            </a:pPr>
            <a:r>
              <a:rPr lang="he-IL" dirty="0" smtClean="0"/>
              <a:t>"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וֶחְיֵה</a:t>
            </a:r>
            <a:r>
              <a:rPr lang="he-IL" dirty="0" smtClean="0"/>
              <a:t>" </a:t>
            </a:r>
            <a:r>
              <a:rPr lang="he-IL" dirty="0"/>
              <a:t>= מחילה מן השמים</a:t>
            </a:r>
          </a:p>
          <a:p>
            <a:pPr>
              <a:buAutoNum type="arabicPeriod"/>
            </a:pPr>
            <a:endParaRPr lang="he-IL" b="1" dirty="0"/>
          </a:p>
          <a:p>
            <a:endParaRPr lang="he-IL" b="1" dirty="0"/>
          </a:p>
          <a:p>
            <a:endParaRPr lang="he-IL" dirty="0"/>
          </a:p>
        </p:txBody>
      </p:sp>
      <p:sp>
        <p:nvSpPr>
          <p:cNvPr id="6" name="חץ למטה 5"/>
          <p:cNvSpPr/>
          <p:nvPr/>
        </p:nvSpPr>
        <p:spPr>
          <a:xfrm>
            <a:off x="4932040" y="5049180"/>
            <a:ext cx="12961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טיעון  2 – על המוחל לא להיות אכזרי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/>
              <a:t>ראיה מפסוק – "וַיִּתְפַּלֵּל אַבְרָהָם אֶל </a:t>
            </a:r>
            <a:r>
              <a:rPr lang="he-IL" dirty="0" err="1"/>
              <a:t>הָאֱלֹהִים</a:t>
            </a:r>
            <a:r>
              <a:rPr lang="he-IL" dirty="0"/>
              <a:t> וַיִּרְפָּא </a:t>
            </a:r>
            <a:r>
              <a:rPr lang="he-IL" dirty="0" err="1"/>
              <a:t>אֱלֹהִים</a:t>
            </a:r>
            <a:r>
              <a:rPr lang="he-IL" dirty="0"/>
              <a:t> אֶת אֲבִימֶלֶךְ וְאֶת אִשְׁתּוֹ </a:t>
            </a:r>
            <a:r>
              <a:rPr lang="he-IL" dirty="0" err="1"/>
              <a:t>וְאַמְהֹתָיו</a:t>
            </a:r>
            <a:r>
              <a:rPr lang="he-IL" dirty="0"/>
              <a:t> וַיֵּלֵדוּ"</a:t>
            </a:r>
          </a:p>
          <a:p>
            <a:pPr>
              <a:buNone/>
            </a:pPr>
            <a:endParaRPr lang="he-IL" dirty="0"/>
          </a:p>
          <a:p>
            <a:r>
              <a:rPr lang="he-IL" dirty="0"/>
              <a:t>דרך הלימוד – תיאור הפסוק את תפילת אברהם:</a:t>
            </a:r>
          </a:p>
          <a:p>
            <a:pPr marL="0" indent="0">
              <a:buNone/>
            </a:pPr>
            <a:r>
              <a:rPr lang="he-IL" dirty="0" smtClean="0"/>
              <a:t>    וַיִּתְפַּלֵּל </a:t>
            </a:r>
            <a:r>
              <a:rPr lang="he-IL" dirty="0"/>
              <a:t>אַבְרָהָם אֶל </a:t>
            </a:r>
            <a:r>
              <a:rPr lang="he-IL" dirty="0" err="1"/>
              <a:t>הָאֱלֹהִים</a:t>
            </a:r>
            <a:r>
              <a:rPr lang="he-IL" dirty="0"/>
              <a:t> </a:t>
            </a:r>
            <a:r>
              <a:rPr lang="he-IL" b="1" dirty="0" smtClean="0"/>
              <a:t>=</a:t>
            </a:r>
            <a:r>
              <a:rPr lang="he-IL" dirty="0" smtClean="0"/>
              <a:t> </a:t>
            </a:r>
            <a:r>
              <a:rPr lang="he-IL" b="1" dirty="0"/>
              <a:t>אברהם הסכים </a:t>
            </a:r>
            <a:r>
              <a:rPr lang="he-IL" b="1" dirty="0" smtClean="0"/>
              <a:t>    למחול </a:t>
            </a:r>
            <a:r>
              <a:rPr lang="he-IL" b="1" dirty="0"/>
              <a:t>ולהתפלל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562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513</Words>
  <Application>Microsoft Office PowerPoint</Application>
  <PresentationFormat>‫הצגה על המסך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החובה לבקש מחילה ולסלוח</vt:lpstr>
      <vt:lpstr>המשנה</vt:lpstr>
      <vt:lpstr>פירוק המשנה למבעים</vt:lpstr>
      <vt:lpstr>הפרק המקראי – בראשית כ</vt:lpstr>
      <vt:lpstr>טיעון 1 – גם לאחר תשלום החוב נדרשת בקשת מחילה</vt:lpstr>
      <vt:lpstr>טיעון  2 – על המוחל לא להיות אכזרי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פרק ח משנה ז</dc:title>
  <dc:creator>דניאל</dc:creator>
  <cp:lastModifiedBy>Yachin Epstein</cp:lastModifiedBy>
  <cp:revision>7</cp:revision>
  <dcterms:created xsi:type="dcterms:W3CDTF">2012-05-15T19:23:34Z</dcterms:created>
  <dcterms:modified xsi:type="dcterms:W3CDTF">2012-09-02T09:41:52Z</dcterms:modified>
</cp:coreProperties>
</file>