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57" r:id="rId4"/>
    <p:sldId id="259" r:id="rId5"/>
    <p:sldId id="260" r:id="rId6"/>
    <p:sldId id="261" r:id="rId7"/>
    <p:sldId id="262" r:id="rId8"/>
    <p:sldId id="263" r:id="rId9"/>
    <p:sldId id="264" r:id="rId10"/>
    <p:sldId id="267"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51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19T23:00:39.889" idx="2">
    <p:pos x="5750" y="10"/>
    <p:text>במקום:לימוד משנת נדרים ט ד
לרשום: משנה, מסכת נדרים, פרק ט', משנה ד'.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5-19T23:06:47.014" idx="1">
    <p:pos x="5750" y="10"/>
    <p:text>במקום אחד הפסוקים מפורק לשניים,
פסוק יח' חולק לשני חלקים ופוצל. המלצתי גם להצביע על כך בשלב מוקדם יותר כשהפסוק בשלמותו לנגד עיני התלמיד.
כדאי לדעתי להוסיף שאלה לגבי המסקנה.
ואת המסקנה עצמה לשים בשקף נפרד, אחרי שהתלמידים ניסו להגיע אליה בעצמם.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74112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66661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28561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2619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63301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83372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61241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1656239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58563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34405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A084494-00BA-4094-8332-E2A385015F18}" type="datetimeFigureOut">
              <a:rPr lang="he-IL" smtClean="0"/>
              <a:t>ג'/סיון/תשע"ב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5202BC9-04C8-4687-96CD-76695802CF32}" type="slidenum">
              <a:rPr lang="he-IL" smtClean="0"/>
              <a:t>‹#›</a:t>
            </a:fld>
            <a:endParaRPr lang="he-IL"/>
          </a:p>
        </p:txBody>
      </p:sp>
    </p:spTree>
    <p:extLst>
      <p:ext uri="{BB962C8B-B14F-4D97-AF65-F5344CB8AC3E}">
        <p14:creationId xmlns:p14="http://schemas.microsoft.com/office/powerpoint/2010/main" val="255101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084494-00BA-4094-8332-E2A385015F18}" type="datetimeFigureOut">
              <a:rPr lang="he-IL" smtClean="0"/>
              <a:t>ג'/סיון/תשע"ב</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202BC9-04C8-4687-96CD-76695802CF32}" type="slidenum">
              <a:rPr lang="he-IL" smtClean="0"/>
              <a:t>‹#›</a:t>
            </a:fld>
            <a:endParaRPr lang="he-IL"/>
          </a:p>
        </p:txBody>
      </p:sp>
    </p:spTree>
    <p:extLst>
      <p:ext uri="{BB962C8B-B14F-4D97-AF65-F5344CB8AC3E}">
        <p14:creationId xmlns:p14="http://schemas.microsoft.com/office/powerpoint/2010/main" val="39236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רקמה אנושית אחת</a:t>
            </a:r>
            <a:endParaRPr lang="he-IL" dirty="0"/>
          </a:p>
        </p:txBody>
      </p:sp>
      <p:sp>
        <p:nvSpPr>
          <p:cNvPr id="3" name="כותרת משנה 2"/>
          <p:cNvSpPr>
            <a:spLocks noGrp="1"/>
          </p:cNvSpPr>
          <p:nvPr>
            <p:ph type="subTitle" idx="1"/>
          </p:nvPr>
        </p:nvSpPr>
        <p:spPr/>
        <p:txBody>
          <a:bodyPr/>
          <a:lstStyle/>
          <a:p>
            <a:r>
              <a:rPr lang="he-IL" dirty="0" smtClean="0">
                <a:solidFill>
                  <a:schemeClr val="tx1"/>
                </a:solidFill>
              </a:rPr>
              <a:t>לימוד משנת נדרים ט ד</a:t>
            </a:r>
            <a:endParaRPr lang="he-IL" dirty="0">
              <a:solidFill>
                <a:schemeClr val="tx1"/>
              </a:solidFill>
            </a:endParaRPr>
          </a:p>
        </p:txBody>
      </p:sp>
    </p:spTree>
    <p:extLst>
      <p:ext uri="{BB962C8B-B14F-4D97-AF65-F5344CB8AC3E}">
        <p14:creationId xmlns:p14="http://schemas.microsoft.com/office/powerpoint/2010/main" val="358645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u="sng" dirty="0" smtClean="0"/>
              <a:t>מסקנה</a:t>
            </a:r>
            <a:endParaRPr lang="he-IL" dirty="0"/>
          </a:p>
        </p:txBody>
      </p:sp>
      <p:sp>
        <p:nvSpPr>
          <p:cNvPr id="3" name="מציין מיקום תוכן 2"/>
          <p:cNvSpPr>
            <a:spLocks noGrp="1"/>
          </p:cNvSpPr>
          <p:nvPr>
            <p:ph idx="1"/>
          </p:nvPr>
        </p:nvSpPr>
        <p:spPr/>
        <p:txBody>
          <a:bodyPr/>
          <a:lstStyle/>
          <a:p>
            <a:r>
              <a:rPr lang="he-IL" dirty="0" smtClean="0"/>
              <a:t>יש </a:t>
            </a:r>
            <a:r>
              <a:rPr lang="he-IL" dirty="0"/>
              <a:t>הדרגה במשנה:</a:t>
            </a:r>
          </a:p>
          <a:p>
            <a:pPr lvl="1"/>
            <a:r>
              <a:rPr lang="he-IL" dirty="0"/>
              <a:t>אל תעשה מעשה אסור – "לא </a:t>
            </a:r>
            <a:r>
              <a:rPr lang="he-IL" dirty="0" err="1"/>
              <a:t>תקם</a:t>
            </a:r>
            <a:r>
              <a:rPr lang="he-IL" dirty="0"/>
              <a:t> ולא </a:t>
            </a:r>
            <a:r>
              <a:rPr lang="he-IL" dirty="0" err="1"/>
              <a:t>תטר</a:t>
            </a:r>
            <a:r>
              <a:rPr lang="he-IL" dirty="0"/>
              <a:t>"</a:t>
            </a:r>
          </a:p>
          <a:p>
            <a:pPr lvl="1"/>
            <a:r>
              <a:rPr lang="he-IL" dirty="0"/>
              <a:t>אל תחשוב מחשבות אסורות – "לא תשנא את אחיך ..."</a:t>
            </a:r>
          </a:p>
          <a:p>
            <a:pPr lvl="1"/>
            <a:r>
              <a:rPr lang="he-IL" dirty="0"/>
              <a:t>חשוב מחשבות חיוביות – "ואהבת לרעך כמוך"</a:t>
            </a:r>
          </a:p>
          <a:p>
            <a:pPr lvl="1"/>
            <a:r>
              <a:rPr lang="he-IL" dirty="0"/>
              <a:t>עשה מעשים חיוביים – "... וחי אחיך עמך"</a:t>
            </a:r>
          </a:p>
          <a:p>
            <a:endParaRPr lang="he-IL" dirty="0"/>
          </a:p>
        </p:txBody>
      </p:sp>
    </p:spTree>
    <p:extLst>
      <p:ext uri="{BB962C8B-B14F-4D97-AF65-F5344CB8AC3E}">
        <p14:creationId xmlns:p14="http://schemas.microsoft.com/office/powerpoint/2010/main" val="250026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לימוד מקורות חז"ל שמשולבים בהם פסוקים</a:t>
            </a:r>
            <a:endParaRPr lang="he-IL" dirty="0"/>
          </a:p>
        </p:txBody>
      </p:sp>
      <p:sp>
        <p:nvSpPr>
          <p:cNvPr id="3" name="מציין מיקום תוכן 2"/>
          <p:cNvSpPr>
            <a:spLocks noGrp="1"/>
          </p:cNvSpPr>
          <p:nvPr>
            <p:ph idx="1"/>
          </p:nvPr>
        </p:nvSpPr>
        <p:spPr/>
        <p:txBody>
          <a:bodyPr/>
          <a:lstStyle/>
          <a:p>
            <a:r>
              <a:rPr lang="he-IL" dirty="0" smtClean="0"/>
              <a:t>בדיקת הפסוק בתנ"ך</a:t>
            </a:r>
          </a:p>
          <a:p>
            <a:r>
              <a:rPr lang="he-IL" dirty="0" smtClean="0"/>
              <a:t>לימוד פשט הפסוק</a:t>
            </a:r>
          </a:p>
          <a:p>
            <a:r>
              <a:rPr lang="he-IL" dirty="0" smtClean="0"/>
              <a:t>בחינת דרך שילוב הפסוק במקור</a:t>
            </a:r>
          </a:p>
          <a:p>
            <a:r>
              <a:rPr lang="he-IL" dirty="0" smtClean="0"/>
              <a:t>בדיקת שאר הפסוקים באותו המקור </a:t>
            </a:r>
            <a:r>
              <a:rPr lang="he-IL" smtClean="0"/>
              <a:t>באותה דרך.</a:t>
            </a:r>
            <a:endParaRPr lang="he-IL" dirty="0" smtClean="0"/>
          </a:p>
          <a:p>
            <a:r>
              <a:rPr lang="he-IL" dirty="0" smtClean="0"/>
              <a:t>בחינת הקשרים הסמויים והגלויים בין הפסוקים.</a:t>
            </a:r>
            <a:endParaRPr lang="he-IL" dirty="0"/>
          </a:p>
        </p:txBody>
      </p:sp>
    </p:spTree>
    <p:extLst>
      <p:ext uri="{BB962C8B-B14F-4D97-AF65-F5344CB8AC3E}">
        <p14:creationId xmlns:p14="http://schemas.microsoft.com/office/powerpoint/2010/main" val="1678185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טקסט המשנה</a:t>
            </a:r>
            <a:endParaRPr lang="he-IL" dirty="0"/>
          </a:p>
        </p:txBody>
      </p:sp>
      <p:sp>
        <p:nvSpPr>
          <p:cNvPr id="3" name="מציין מיקום תוכן 2"/>
          <p:cNvSpPr>
            <a:spLocks noGrp="1"/>
          </p:cNvSpPr>
          <p:nvPr>
            <p:ph idx="1"/>
          </p:nvPr>
        </p:nvSpPr>
        <p:spPr>
          <a:xfrm>
            <a:off x="107504" y="1600200"/>
            <a:ext cx="8579296" cy="4525963"/>
          </a:xfrm>
        </p:spPr>
        <p:txBody>
          <a:bodyPr>
            <a:normAutofit fontScale="92500" lnSpcReduction="20000"/>
          </a:bodyPr>
          <a:lstStyle/>
          <a:p>
            <a:pPr marL="0" indent="0">
              <a:buNone/>
            </a:pPr>
            <a:r>
              <a:rPr lang="he-IL" dirty="0"/>
              <a:t>וְעוֹד אָמַר רַבִּי מֵאִיר:</a:t>
            </a:r>
          </a:p>
          <a:p>
            <a:pPr marL="0" indent="0">
              <a:buNone/>
            </a:pPr>
            <a:r>
              <a:rPr lang="he-IL" dirty="0" err="1"/>
              <a:t>פּוֹתְחִין</a:t>
            </a:r>
            <a:r>
              <a:rPr lang="he-IL" dirty="0"/>
              <a:t> לוֹ מִן הַכָּתוּב שֶבַּתּוֹרָה וְאוֹמְרִים לוֹ,</a:t>
            </a:r>
          </a:p>
          <a:p>
            <a:pPr marL="0" indent="0">
              <a:buNone/>
            </a:pPr>
            <a:r>
              <a:rPr lang="he-IL" dirty="0"/>
              <a:t>אִלּוּ הָיִיתָ יוֹדֵעַ שֶאַתָּה עוֹבֵר עַל </a:t>
            </a:r>
            <a:r>
              <a:rPr lang="he-IL" dirty="0" smtClean="0"/>
              <a:t>"לֹא </a:t>
            </a:r>
            <a:r>
              <a:rPr lang="he-IL" dirty="0" err="1" smtClean="0"/>
              <a:t>תִקֹּם</a:t>
            </a:r>
            <a:r>
              <a:rPr lang="he-IL" dirty="0" smtClean="0"/>
              <a:t>" </a:t>
            </a:r>
            <a:r>
              <a:rPr lang="he-IL" dirty="0"/>
              <a:t>וְעַל </a:t>
            </a:r>
            <a:r>
              <a:rPr lang="he-IL" dirty="0" smtClean="0"/>
              <a:t>"לֹא </a:t>
            </a:r>
            <a:r>
              <a:rPr lang="he-IL" dirty="0" err="1" smtClean="0"/>
              <a:t>תִטֹּר</a:t>
            </a:r>
            <a:r>
              <a:rPr lang="he-IL" dirty="0" smtClean="0"/>
              <a:t>",</a:t>
            </a:r>
            <a:endParaRPr lang="he-IL" dirty="0"/>
          </a:p>
          <a:p>
            <a:pPr marL="0" indent="0">
              <a:buNone/>
            </a:pPr>
            <a:r>
              <a:rPr lang="he-IL" dirty="0"/>
              <a:t>וְעַל </a:t>
            </a:r>
            <a:r>
              <a:rPr lang="he-IL" dirty="0" smtClean="0"/>
              <a:t>"לֹא </a:t>
            </a:r>
            <a:r>
              <a:rPr lang="he-IL" dirty="0"/>
              <a:t>תִשְׂנָא אֶת אָחִיךָ </a:t>
            </a:r>
            <a:r>
              <a:rPr lang="he-IL" dirty="0" smtClean="0"/>
              <a:t>בִּלְבָבֶךָ",</a:t>
            </a:r>
            <a:endParaRPr lang="he-IL" dirty="0"/>
          </a:p>
          <a:p>
            <a:pPr marL="0" indent="0">
              <a:buNone/>
            </a:pPr>
            <a:r>
              <a:rPr lang="he-IL" dirty="0" err="1" smtClean="0"/>
              <a:t>וְ"אָהַבְת</a:t>
            </a:r>
            <a:r>
              <a:rPr lang="he-IL" dirty="0" smtClean="0"/>
              <a:t>ָּ </a:t>
            </a:r>
            <a:r>
              <a:rPr lang="he-IL" dirty="0"/>
              <a:t>לְרֵעֲךָ </a:t>
            </a:r>
            <a:r>
              <a:rPr lang="he-IL" dirty="0" smtClean="0"/>
              <a:t>כָּמוֹךָ",</a:t>
            </a:r>
            <a:endParaRPr lang="he-IL" dirty="0"/>
          </a:p>
          <a:p>
            <a:pPr marL="0" indent="0">
              <a:buNone/>
            </a:pPr>
            <a:r>
              <a:rPr lang="he-IL" dirty="0" smtClean="0"/>
              <a:t>"וְחֵי </a:t>
            </a:r>
            <a:r>
              <a:rPr lang="he-IL" dirty="0"/>
              <a:t>אָחִיךָ </a:t>
            </a:r>
            <a:r>
              <a:rPr lang="he-IL" dirty="0" smtClean="0"/>
              <a:t>עִמָּךְ".</a:t>
            </a:r>
            <a:endParaRPr lang="he-IL" dirty="0"/>
          </a:p>
          <a:p>
            <a:pPr marL="0" indent="0">
              <a:buNone/>
            </a:pPr>
            <a:r>
              <a:rPr lang="he-IL" dirty="0"/>
              <a:t>שֶׁמָּא יַעֲנִי וְאֵין אַתָּה יָכוֹל לְפַרְנְסו?</a:t>
            </a:r>
          </a:p>
          <a:p>
            <a:pPr marL="0" indent="0">
              <a:buNone/>
            </a:pPr>
            <a:r>
              <a:rPr lang="he-IL" dirty="0"/>
              <a:t>וְאָמַר: אִלּוּ הָיִיתִי יוֹדֵעַ שֶהוּא כֵן, לֹא הָיִיתִי נוֹדֵר,</a:t>
            </a:r>
          </a:p>
          <a:p>
            <a:pPr marL="0" indent="0">
              <a:buNone/>
            </a:pPr>
            <a:r>
              <a:rPr lang="he-IL" dirty="0"/>
              <a:t>הֲרֵי זֶה מֻתָּר.</a:t>
            </a:r>
          </a:p>
          <a:p>
            <a:pPr marL="0" indent="0">
              <a:buNone/>
            </a:pPr>
            <a:endParaRPr lang="he-IL" dirty="0"/>
          </a:p>
        </p:txBody>
      </p:sp>
    </p:spTree>
    <p:extLst>
      <p:ext uri="{BB962C8B-B14F-4D97-AF65-F5344CB8AC3E}">
        <p14:creationId xmlns:p14="http://schemas.microsoft.com/office/powerpoint/2010/main" val="1045365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המשנה – זיהוי הפסוקים</a:t>
            </a:r>
            <a:endParaRPr lang="he-IL" dirty="0"/>
          </a:p>
        </p:txBody>
      </p:sp>
      <p:sp>
        <p:nvSpPr>
          <p:cNvPr id="3" name="מציין מיקום תוכן 2"/>
          <p:cNvSpPr>
            <a:spLocks noGrp="1"/>
          </p:cNvSpPr>
          <p:nvPr>
            <p:ph idx="1"/>
          </p:nvPr>
        </p:nvSpPr>
        <p:spPr>
          <a:xfrm>
            <a:off x="107504" y="1600200"/>
            <a:ext cx="8579296" cy="4525963"/>
          </a:xfrm>
        </p:spPr>
        <p:txBody>
          <a:bodyPr>
            <a:normAutofit fontScale="92500" lnSpcReduction="20000"/>
          </a:bodyPr>
          <a:lstStyle/>
          <a:p>
            <a:pPr marL="0" indent="0">
              <a:buNone/>
            </a:pPr>
            <a:r>
              <a:rPr lang="he-IL" dirty="0"/>
              <a:t>וְעוֹד אָמַר רַבִּי מֵאִיר:</a:t>
            </a:r>
          </a:p>
          <a:p>
            <a:pPr marL="0" indent="0">
              <a:buNone/>
            </a:pPr>
            <a:r>
              <a:rPr lang="he-IL" dirty="0" err="1"/>
              <a:t>פּוֹתְחִין</a:t>
            </a:r>
            <a:r>
              <a:rPr lang="he-IL" dirty="0"/>
              <a:t> לוֹ מִן הַכָּתוּב שֶבַּתּוֹרָה וְאוֹמְרִים לוֹ,</a:t>
            </a:r>
          </a:p>
          <a:p>
            <a:pPr marL="0" indent="0">
              <a:buNone/>
            </a:pPr>
            <a:r>
              <a:rPr lang="he-IL" dirty="0"/>
              <a:t>אִלּוּ הָיִיתָ יוֹדֵעַ שֶאַתָּה עוֹבֵר עַל "</a:t>
            </a:r>
            <a:r>
              <a:rPr lang="he-IL" dirty="0">
                <a:solidFill>
                  <a:srgbClr val="0070C0"/>
                </a:solidFill>
              </a:rPr>
              <a:t>לֹא </a:t>
            </a:r>
            <a:r>
              <a:rPr lang="he-IL" dirty="0" err="1">
                <a:solidFill>
                  <a:srgbClr val="0070C0"/>
                </a:solidFill>
              </a:rPr>
              <a:t>תִקֹּם</a:t>
            </a:r>
            <a:r>
              <a:rPr lang="he-IL" dirty="0"/>
              <a:t>" וְעַל "</a:t>
            </a:r>
            <a:r>
              <a:rPr lang="he-IL" dirty="0">
                <a:solidFill>
                  <a:srgbClr val="0070C0"/>
                </a:solidFill>
              </a:rPr>
              <a:t>לֹא </a:t>
            </a:r>
            <a:r>
              <a:rPr lang="he-IL" dirty="0" err="1">
                <a:solidFill>
                  <a:srgbClr val="0070C0"/>
                </a:solidFill>
              </a:rPr>
              <a:t>תִטֹּר</a:t>
            </a:r>
            <a:r>
              <a:rPr lang="he-IL" dirty="0" smtClean="0"/>
              <a:t>",</a:t>
            </a:r>
            <a:endParaRPr lang="he-IL" dirty="0"/>
          </a:p>
          <a:p>
            <a:pPr marL="0" indent="0">
              <a:buNone/>
            </a:pPr>
            <a:r>
              <a:rPr lang="he-IL" dirty="0"/>
              <a:t>וְעַל "</a:t>
            </a:r>
            <a:r>
              <a:rPr lang="he-IL" dirty="0">
                <a:solidFill>
                  <a:srgbClr val="0070C0"/>
                </a:solidFill>
              </a:rPr>
              <a:t>לֹא תִשְׂנָא אֶת אָחִיךָ בִּלְבָבֶךָ</a:t>
            </a:r>
            <a:r>
              <a:rPr lang="he-IL" dirty="0" smtClean="0"/>
              <a:t>",</a:t>
            </a:r>
            <a:endParaRPr lang="he-IL" dirty="0"/>
          </a:p>
          <a:p>
            <a:pPr marL="0" indent="0">
              <a:buNone/>
            </a:pPr>
            <a:r>
              <a:rPr lang="he-IL" dirty="0"/>
              <a:t>"</a:t>
            </a:r>
            <a:r>
              <a:rPr lang="he-IL" dirty="0">
                <a:solidFill>
                  <a:srgbClr val="0070C0"/>
                </a:solidFill>
              </a:rPr>
              <a:t>וְאָהַבְתָּ לְרֵעֲךָ </a:t>
            </a:r>
            <a:r>
              <a:rPr lang="he-IL" dirty="0" smtClean="0">
                <a:solidFill>
                  <a:srgbClr val="0070C0"/>
                </a:solidFill>
              </a:rPr>
              <a:t>כָּמוֹךָ</a:t>
            </a:r>
            <a:r>
              <a:rPr lang="he-IL" dirty="0" smtClean="0"/>
              <a:t>",</a:t>
            </a:r>
            <a:endParaRPr lang="he-IL" dirty="0"/>
          </a:p>
          <a:p>
            <a:pPr marL="0" indent="0">
              <a:buNone/>
            </a:pPr>
            <a:r>
              <a:rPr lang="he-IL" dirty="0"/>
              <a:t>"</a:t>
            </a:r>
            <a:r>
              <a:rPr lang="he-IL" dirty="0">
                <a:solidFill>
                  <a:srgbClr val="0070C0"/>
                </a:solidFill>
              </a:rPr>
              <a:t>וְחֵי אָחִיךָ עִמָּךְ</a:t>
            </a:r>
            <a:r>
              <a:rPr lang="he-IL" dirty="0" smtClean="0"/>
              <a:t>".</a:t>
            </a:r>
            <a:endParaRPr lang="he-IL" dirty="0"/>
          </a:p>
          <a:p>
            <a:pPr marL="0" indent="0">
              <a:buNone/>
            </a:pPr>
            <a:r>
              <a:rPr lang="he-IL" dirty="0"/>
              <a:t>שֶׁמָּא יַעֲנִי וְאֵין אַתָּה יָכוֹל לְפַרְנְסו?</a:t>
            </a:r>
          </a:p>
          <a:p>
            <a:pPr marL="0" indent="0">
              <a:buNone/>
            </a:pPr>
            <a:r>
              <a:rPr lang="he-IL" dirty="0"/>
              <a:t>וְאָמַר: אִלּוּ הָיִיתִי יוֹדֵעַ שֶהוּא כֵן, לֹא הָיִיתִי נוֹדֵר,</a:t>
            </a:r>
          </a:p>
          <a:p>
            <a:pPr marL="0" indent="0">
              <a:buNone/>
            </a:pPr>
            <a:r>
              <a:rPr lang="he-IL" dirty="0"/>
              <a:t>הֲרֵי זֶה מֻתָּר.</a:t>
            </a:r>
          </a:p>
          <a:p>
            <a:pPr marL="0" indent="0">
              <a:buNone/>
            </a:pPr>
            <a:endParaRPr lang="he-IL" dirty="0"/>
          </a:p>
        </p:txBody>
      </p:sp>
    </p:spTree>
    <p:extLst>
      <p:ext uri="{BB962C8B-B14F-4D97-AF65-F5344CB8AC3E}">
        <p14:creationId xmlns:p14="http://schemas.microsoft.com/office/powerpoint/2010/main" val="16625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הפסוק השלם - א</a:t>
            </a:r>
            <a:endParaRPr lang="he-IL" dirty="0"/>
          </a:p>
        </p:txBody>
      </p:sp>
      <p:sp>
        <p:nvSpPr>
          <p:cNvPr id="3" name="מציין מיקום תוכן 2"/>
          <p:cNvSpPr>
            <a:spLocks noGrp="1"/>
          </p:cNvSpPr>
          <p:nvPr>
            <p:ph sz="half" idx="1"/>
          </p:nvPr>
        </p:nvSpPr>
        <p:spPr/>
        <p:txBody>
          <a:bodyPr>
            <a:normAutofit fontScale="85000" lnSpcReduction="20000"/>
          </a:bodyPr>
          <a:lstStyle/>
          <a:p>
            <a:pPr marL="0" indent="0" algn="ctr">
              <a:buNone/>
            </a:pPr>
            <a:r>
              <a:rPr lang="he-IL" u="sng" dirty="0" smtClean="0">
                <a:latin typeface="David" pitchFamily="34" charset="-79"/>
                <a:cs typeface="David" pitchFamily="34" charset="-79"/>
              </a:rPr>
              <a:t>ויקרא פרק </a:t>
            </a:r>
            <a:r>
              <a:rPr lang="he-IL" u="sng" dirty="0" err="1" smtClean="0">
                <a:latin typeface="David" pitchFamily="34" charset="-79"/>
                <a:cs typeface="David" pitchFamily="34" charset="-79"/>
              </a:rPr>
              <a:t>יט</a:t>
            </a:r>
            <a:r>
              <a:rPr lang="he-IL" u="sng" dirty="0" smtClean="0">
                <a:latin typeface="David" pitchFamily="34" charset="-79"/>
                <a:cs typeface="David" pitchFamily="34" charset="-79"/>
              </a:rPr>
              <a:t> פסוק </a:t>
            </a:r>
            <a:r>
              <a:rPr lang="he-IL" u="sng" dirty="0" err="1" smtClean="0">
                <a:latin typeface="David" pitchFamily="34" charset="-79"/>
                <a:cs typeface="David" pitchFamily="34" charset="-79"/>
              </a:rPr>
              <a:t>יח</a:t>
            </a:r>
            <a:r>
              <a:rPr lang="he-IL" u="sng" dirty="0" smtClean="0">
                <a:latin typeface="David" pitchFamily="34" charset="-79"/>
                <a:cs typeface="David" pitchFamily="34" charset="-79"/>
              </a:rPr>
              <a:t> </a:t>
            </a:r>
          </a:p>
          <a:p>
            <a:endParaRPr lang="he-IL" dirty="0" smtClean="0">
              <a:latin typeface="David" pitchFamily="34" charset="-79"/>
              <a:cs typeface="David" pitchFamily="34" charset="-79"/>
            </a:endParaRPr>
          </a:p>
          <a:p>
            <a:pPr marL="0" indent="0">
              <a:buNone/>
            </a:pPr>
            <a:endParaRPr lang="he-IL" dirty="0" smtClean="0">
              <a:latin typeface="David" pitchFamily="34" charset="-79"/>
              <a:cs typeface="David" pitchFamily="34" charset="-79"/>
            </a:endParaRPr>
          </a:p>
          <a:p>
            <a:pPr marL="0" indent="0">
              <a:buNone/>
            </a:pPr>
            <a:endParaRPr lang="he-IL" dirty="0" smtClean="0">
              <a:latin typeface="David" pitchFamily="34" charset="-79"/>
              <a:cs typeface="David" pitchFamily="34" charset="-79"/>
            </a:endParaRPr>
          </a:p>
          <a:p>
            <a:pPr marL="0" indent="0" algn="ctr">
              <a:buNone/>
            </a:pPr>
            <a:r>
              <a:rPr lang="he-IL" dirty="0" smtClean="0">
                <a:latin typeface="David" pitchFamily="34" charset="-79"/>
                <a:cs typeface="David" pitchFamily="34" charset="-79"/>
              </a:rPr>
              <a:t>"לֹא </a:t>
            </a:r>
            <a:r>
              <a:rPr lang="he-IL" dirty="0" err="1" smtClean="0">
                <a:latin typeface="David" pitchFamily="34" charset="-79"/>
                <a:cs typeface="David" pitchFamily="34" charset="-79"/>
              </a:rPr>
              <a:t>תִקֹּם</a:t>
            </a:r>
            <a:r>
              <a:rPr lang="he-IL" dirty="0" smtClean="0">
                <a:latin typeface="David" pitchFamily="34" charset="-79"/>
                <a:cs typeface="David" pitchFamily="34" charset="-79"/>
              </a:rPr>
              <a:t> וְלֹא </a:t>
            </a:r>
            <a:r>
              <a:rPr lang="he-IL" dirty="0" err="1" smtClean="0">
                <a:latin typeface="David" pitchFamily="34" charset="-79"/>
                <a:cs typeface="David" pitchFamily="34" charset="-79"/>
              </a:rPr>
              <a:t>תִטֹּר</a:t>
            </a:r>
            <a:r>
              <a:rPr lang="he-IL" dirty="0" smtClean="0">
                <a:latin typeface="David" pitchFamily="34" charset="-79"/>
                <a:cs typeface="David" pitchFamily="34" charset="-79"/>
              </a:rPr>
              <a:t> אֶת בְּנֵי עַמֶּךָ </a:t>
            </a:r>
          </a:p>
          <a:p>
            <a:pPr marL="0" indent="0">
              <a:buNone/>
            </a:pPr>
            <a:endParaRPr lang="he-IL" dirty="0">
              <a:latin typeface="David" pitchFamily="34" charset="-79"/>
              <a:cs typeface="David" pitchFamily="34" charset="-79"/>
            </a:endParaRPr>
          </a:p>
          <a:p>
            <a:pPr marL="0" indent="0" algn="ctr">
              <a:buNone/>
            </a:pPr>
            <a:r>
              <a:rPr lang="he-IL" dirty="0" smtClean="0">
                <a:latin typeface="David" pitchFamily="34" charset="-79"/>
                <a:cs typeface="David" pitchFamily="34" charset="-79"/>
              </a:rPr>
              <a:t>וְאָהַבְתָּ לְרֵעֲךָ כָּמוֹךָ אֲנִי ה</a:t>
            </a:r>
            <a:r>
              <a:rPr lang="he-IL" dirty="0" smtClean="0">
                <a:latin typeface="David" pitchFamily="34" charset="-79"/>
                <a:cs typeface="David" pitchFamily="34" charset="-79"/>
              </a:rPr>
              <a:t>'". </a:t>
            </a:r>
            <a:endParaRPr lang="he-IL" dirty="0">
              <a:latin typeface="David" pitchFamily="34" charset="-79"/>
              <a:cs typeface="David" pitchFamily="34" charset="-79"/>
            </a:endParaRPr>
          </a:p>
        </p:txBody>
      </p:sp>
      <p:sp>
        <p:nvSpPr>
          <p:cNvPr id="4" name="מציין מיקום תוכן 3"/>
          <p:cNvSpPr>
            <a:spLocks noGrp="1"/>
          </p:cNvSpPr>
          <p:nvPr>
            <p:ph sz="half" idx="2"/>
          </p:nvPr>
        </p:nvSpPr>
        <p:spPr>
          <a:xfrm>
            <a:off x="4644008" y="1706078"/>
            <a:ext cx="4038600" cy="4525963"/>
          </a:xfrm>
        </p:spPr>
        <p:txBody>
          <a:bodyPr>
            <a:normAutofit fontScale="85000" lnSpcReduction="20000"/>
          </a:bodyPr>
          <a:lstStyle/>
          <a:p>
            <a:pPr marL="0" indent="0">
              <a:buNone/>
            </a:pPr>
            <a:r>
              <a:rPr lang="he-IL" dirty="0" smtClean="0"/>
              <a:t>וְעוֹד אָמַר רַבִּי מֵאִיר:</a:t>
            </a:r>
          </a:p>
          <a:p>
            <a:pPr marL="0" indent="0">
              <a:buNone/>
            </a:pPr>
            <a:r>
              <a:rPr lang="he-IL" dirty="0" err="1" smtClean="0"/>
              <a:t>פּוֹתְחִין</a:t>
            </a:r>
            <a:r>
              <a:rPr lang="he-IL" dirty="0" smtClean="0"/>
              <a:t> לוֹ מִן הַכָּתוּב שֶבַּתּוֹרָה וְאוֹמְרִים לוֹ,</a:t>
            </a:r>
          </a:p>
          <a:p>
            <a:pPr marL="0" indent="0">
              <a:buNone/>
            </a:pPr>
            <a:r>
              <a:rPr lang="he-IL" dirty="0" smtClean="0"/>
              <a:t>אִלּוּ הָיִיתָ יוֹדֵעַ שֶאַתָּה עוֹבֵר עַל</a:t>
            </a:r>
          </a:p>
          <a:p>
            <a:pPr marL="0" indent="0">
              <a:buNone/>
            </a:pPr>
            <a:r>
              <a:rPr lang="he-IL" dirty="0" smtClean="0"/>
              <a:t> "</a:t>
            </a:r>
            <a:r>
              <a:rPr lang="he-IL" dirty="0" smtClean="0">
                <a:solidFill>
                  <a:srgbClr val="0070C0"/>
                </a:solidFill>
              </a:rPr>
              <a:t>לֹא </a:t>
            </a:r>
            <a:r>
              <a:rPr lang="he-IL" dirty="0" err="1" smtClean="0">
                <a:solidFill>
                  <a:srgbClr val="0070C0"/>
                </a:solidFill>
              </a:rPr>
              <a:t>תִקֹּם</a:t>
            </a:r>
            <a:r>
              <a:rPr lang="he-IL" dirty="0" smtClean="0"/>
              <a:t>" וְעַל "</a:t>
            </a:r>
            <a:r>
              <a:rPr lang="he-IL" dirty="0" smtClean="0">
                <a:solidFill>
                  <a:srgbClr val="0070C0"/>
                </a:solidFill>
              </a:rPr>
              <a:t>לֹא </a:t>
            </a:r>
            <a:r>
              <a:rPr lang="he-IL" dirty="0" err="1" smtClean="0">
                <a:solidFill>
                  <a:srgbClr val="0070C0"/>
                </a:solidFill>
              </a:rPr>
              <a:t>תִטֹּר</a:t>
            </a:r>
            <a:r>
              <a:rPr lang="he-IL" dirty="0" smtClean="0"/>
              <a:t>",</a:t>
            </a:r>
          </a:p>
          <a:p>
            <a:pPr marL="0" indent="0">
              <a:buNone/>
            </a:pPr>
            <a:r>
              <a:rPr lang="he-IL" dirty="0" smtClean="0"/>
              <a:t>וְעַל "לֹא תִשְׂנָא אֶת אָחִיךָ בִּלְבָבֶךָ",</a:t>
            </a:r>
          </a:p>
          <a:p>
            <a:pPr marL="0" indent="0">
              <a:buNone/>
            </a:pPr>
            <a:r>
              <a:rPr lang="he-IL" dirty="0" smtClean="0"/>
              <a:t>"</a:t>
            </a:r>
            <a:r>
              <a:rPr lang="he-IL" dirty="0" smtClean="0">
                <a:solidFill>
                  <a:srgbClr val="0070C0"/>
                </a:solidFill>
              </a:rPr>
              <a:t>וְאָהַבְתָּ לְרֵעֲךָ כָּמוֹךָ</a:t>
            </a:r>
            <a:r>
              <a:rPr lang="he-IL" dirty="0" smtClean="0"/>
              <a:t>",</a:t>
            </a:r>
          </a:p>
          <a:p>
            <a:pPr marL="0" indent="0">
              <a:buNone/>
            </a:pPr>
            <a:r>
              <a:rPr lang="he-IL" dirty="0" smtClean="0"/>
              <a:t>"וְחֵי אָחִיךָ עִמָּךְ".</a:t>
            </a:r>
          </a:p>
          <a:p>
            <a:pPr marL="0" indent="0">
              <a:buNone/>
            </a:pPr>
            <a:r>
              <a:rPr lang="he-IL" dirty="0" smtClean="0"/>
              <a:t>שֶׁמָּא יַעֲנִי וְאֵין אַתָּה יָכוֹל לְפַרְנְסו?</a:t>
            </a:r>
          </a:p>
          <a:p>
            <a:pPr marL="0" indent="0">
              <a:buNone/>
            </a:pPr>
            <a:r>
              <a:rPr lang="he-IL" dirty="0" smtClean="0"/>
              <a:t>וְאָמַר: אִלּוּ הָיִיתִי יוֹדֵעַ שֶהוּא כֵן, לֹא הָיִיתִי נוֹדֵר,</a:t>
            </a:r>
          </a:p>
          <a:p>
            <a:pPr marL="0" indent="0">
              <a:buNone/>
            </a:pPr>
            <a:r>
              <a:rPr lang="he-IL" dirty="0" smtClean="0"/>
              <a:t>הֲרֵי זֶה מֻתָּר.</a:t>
            </a:r>
          </a:p>
        </p:txBody>
      </p:sp>
      <p:cxnSp>
        <p:nvCxnSpPr>
          <p:cNvPr id="6" name="מחבר חץ ישר 5"/>
          <p:cNvCxnSpPr/>
          <p:nvPr/>
        </p:nvCxnSpPr>
        <p:spPr>
          <a:xfrm flipH="1">
            <a:off x="4499992" y="3068960"/>
            <a:ext cx="1152128" cy="2160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מחבר חץ ישר 6"/>
          <p:cNvCxnSpPr/>
          <p:nvPr/>
        </p:nvCxnSpPr>
        <p:spPr>
          <a:xfrm flipH="1">
            <a:off x="4499992" y="3933056"/>
            <a:ext cx="1656184" cy="720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 name="הסבר ענן 4"/>
          <p:cNvSpPr/>
          <p:nvPr/>
        </p:nvSpPr>
        <p:spPr>
          <a:xfrm>
            <a:off x="611560" y="4941168"/>
            <a:ext cx="3113849" cy="1368152"/>
          </a:xfrm>
          <a:prstGeom prst="cloudCallout">
            <a:avLst>
              <a:gd name="adj1" fmla="val 1249"/>
              <a:gd name="adj2" fmla="val -104691"/>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TextBox 7"/>
          <p:cNvSpPr txBox="1"/>
          <p:nvPr/>
        </p:nvSpPr>
        <p:spPr>
          <a:xfrm>
            <a:off x="755576" y="5351227"/>
            <a:ext cx="2343911" cy="523220"/>
          </a:xfrm>
          <a:prstGeom prst="rect">
            <a:avLst/>
          </a:prstGeom>
          <a:noFill/>
        </p:spPr>
        <p:txBody>
          <a:bodyPr wrap="none" rtlCol="1">
            <a:spAutoFit/>
          </a:bodyPr>
          <a:lstStyle/>
          <a:p>
            <a:r>
              <a:rPr lang="he-IL" sz="1400" dirty="0" smtClean="0"/>
              <a:t>שימו לב להפרדת הפסוק </a:t>
            </a:r>
          </a:p>
          <a:p>
            <a:r>
              <a:rPr lang="he-IL" sz="1400" dirty="0" smtClean="0"/>
              <a:t>לשנים עם חציצה של פסוק אחר</a:t>
            </a:r>
            <a:endParaRPr lang="he-IL" sz="1400" dirty="0"/>
          </a:p>
        </p:txBody>
      </p:sp>
    </p:spTree>
    <p:extLst>
      <p:ext uri="{BB962C8B-B14F-4D97-AF65-F5344CB8AC3E}">
        <p14:creationId xmlns:p14="http://schemas.microsoft.com/office/powerpoint/2010/main" val="61487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הפסוק השלם - ב</a:t>
            </a:r>
            <a:endParaRPr lang="he-IL" dirty="0"/>
          </a:p>
        </p:txBody>
      </p:sp>
      <p:sp>
        <p:nvSpPr>
          <p:cNvPr id="3" name="מציין מיקום תוכן 2"/>
          <p:cNvSpPr>
            <a:spLocks noGrp="1"/>
          </p:cNvSpPr>
          <p:nvPr>
            <p:ph sz="half" idx="1"/>
          </p:nvPr>
        </p:nvSpPr>
        <p:spPr/>
        <p:txBody>
          <a:bodyPr>
            <a:normAutofit fontScale="85000" lnSpcReduction="20000"/>
          </a:bodyPr>
          <a:lstStyle/>
          <a:p>
            <a:pPr marL="0" indent="0" algn="ctr">
              <a:buNone/>
            </a:pPr>
            <a:r>
              <a:rPr lang="he-IL" u="sng" dirty="0" smtClean="0">
                <a:latin typeface="David" pitchFamily="34" charset="-79"/>
                <a:cs typeface="David" pitchFamily="34" charset="-79"/>
              </a:rPr>
              <a:t>ויקרא פרק </a:t>
            </a:r>
            <a:r>
              <a:rPr lang="he-IL" u="sng" dirty="0" err="1" smtClean="0">
                <a:latin typeface="David" pitchFamily="34" charset="-79"/>
                <a:cs typeface="David" pitchFamily="34" charset="-79"/>
              </a:rPr>
              <a:t>יט</a:t>
            </a:r>
            <a:r>
              <a:rPr lang="he-IL" u="sng" dirty="0" smtClean="0">
                <a:latin typeface="David" pitchFamily="34" charset="-79"/>
                <a:cs typeface="David" pitchFamily="34" charset="-79"/>
              </a:rPr>
              <a:t> פסוק </a:t>
            </a:r>
            <a:r>
              <a:rPr lang="he-IL" u="sng" dirty="0" err="1" smtClean="0">
                <a:latin typeface="David" pitchFamily="34" charset="-79"/>
                <a:cs typeface="David" pitchFamily="34" charset="-79"/>
              </a:rPr>
              <a:t>יז</a:t>
            </a:r>
            <a:endParaRPr lang="he-IL" u="sng" dirty="0" smtClean="0">
              <a:latin typeface="David" pitchFamily="34" charset="-79"/>
              <a:cs typeface="David" pitchFamily="34" charset="-79"/>
            </a:endParaRPr>
          </a:p>
          <a:p>
            <a:pPr marL="0" indent="0" algn="ctr">
              <a:buNone/>
            </a:pPr>
            <a:endParaRPr lang="he-IL" dirty="0" smtClean="0">
              <a:latin typeface="David" pitchFamily="34" charset="-79"/>
              <a:cs typeface="David" pitchFamily="34" charset="-79"/>
            </a:endParaRPr>
          </a:p>
          <a:p>
            <a:pPr marL="0" indent="0" algn="ctr">
              <a:buNone/>
            </a:pPr>
            <a:endParaRPr lang="he-IL" dirty="0" smtClean="0">
              <a:latin typeface="David" pitchFamily="34" charset="-79"/>
              <a:cs typeface="David" pitchFamily="34" charset="-79"/>
            </a:endParaRPr>
          </a:p>
          <a:p>
            <a:pPr marL="0" indent="0" algn="ctr">
              <a:buNone/>
            </a:pPr>
            <a:endParaRPr lang="he-IL" dirty="0">
              <a:latin typeface="David" pitchFamily="34" charset="-79"/>
              <a:cs typeface="David" pitchFamily="34" charset="-79"/>
            </a:endParaRPr>
          </a:p>
          <a:p>
            <a:pPr marL="0" indent="0" algn="ctr">
              <a:buNone/>
            </a:pPr>
            <a:r>
              <a:rPr lang="he-IL" dirty="0" smtClean="0">
                <a:latin typeface="David" pitchFamily="34" charset="-79"/>
                <a:cs typeface="David" pitchFamily="34" charset="-79"/>
              </a:rPr>
              <a:t>"לֹא </a:t>
            </a:r>
            <a:r>
              <a:rPr lang="he-IL" dirty="0" smtClean="0">
                <a:latin typeface="David" pitchFamily="34" charset="-79"/>
                <a:cs typeface="David" pitchFamily="34" charset="-79"/>
              </a:rPr>
              <a:t>תִשְׂנָא אֶת אָחִיךָ בִּלְבָבֶךָ </a:t>
            </a:r>
          </a:p>
          <a:p>
            <a:pPr marL="0" indent="0" algn="ctr">
              <a:buNone/>
            </a:pPr>
            <a:endParaRPr lang="he-IL" dirty="0">
              <a:latin typeface="David" pitchFamily="34" charset="-79"/>
              <a:cs typeface="David" pitchFamily="34" charset="-79"/>
            </a:endParaRPr>
          </a:p>
          <a:p>
            <a:pPr marL="0" indent="0" algn="ctr">
              <a:buNone/>
            </a:pPr>
            <a:endParaRPr lang="he-IL" dirty="0" smtClean="0">
              <a:latin typeface="David" pitchFamily="34" charset="-79"/>
              <a:cs typeface="David" pitchFamily="34" charset="-79"/>
            </a:endParaRPr>
          </a:p>
          <a:p>
            <a:pPr marL="0" indent="0" algn="ctr">
              <a:buNone/>
            </a:pPr>
            <a:endParaRPr lang="he-IL" dirty="0">
              <a:latin typeface="David" pitchFamily="34" charset="-79"/>
              <a:cs typeface="David" pitchFamily="34" charset="-79"/>
            </a:endParaRPr>
          </a:p>
          <a:p>
            <a:pPr marL="0" indent="0" algn="ctr">
              <a:buNone/>
            </a:pPr>
            <a:endParaRPr lang="he-IL" dirty="0" smtClean="0">
              <a:latin typeface="David" pitchFamily="34" charset="-79"/>
              <a:cs typeface="David" pitchFamily="34" charset="-79"/>
            </a:endParaRPr>
          </a:p>
          <a:p>
            <a:pPr marL="0" indent="0" algn="ctr">
              <a:buNone/>
            </a:pPr>
            <a:endParaRPr lang="he-IL" dirty="0">
              <a:latin typeface="David" pitchFamily="34" charset="-79"/>
              <a:cs typeface="David" pitchFamily="34" charset="-79"/>
            </a:endParaRPr>
          </a:p>
          <a:p>
            <a:pPr marL="0" indent="0" algn="ctr">
              <a:buNone/>
            </a:pPr>
            <a:r>
              <a:rPr lang="he-IL" dirty="0" smtClean="0">
                <a:latin typeface="David" pitchFamily="34" charset="-79"/>
                <a:cs typeface="David" pitchFamily="34" charset="-79"/>
              </a:rPr>
              <a:t>הוֹכֵחַ תּוֹכִיחַ אֶת עֲמִיתֶךָ </a:t>
            </a:r>
          </a:p>
          <a:p>
            <a:pPr marL="0" indent="0" algn="ctr">
              <a:buNone/>
            </a:pPr>
            <a:r>
              <a:rPr lang="he-IL" dirty="0" smtClean="0">
                <a:latin typeface="David" pitchFamily="34" charset="-79"/>
                <a:cs typeface="David" pitchFamily="34" charset="-79"/>
              </a:rPr>
              <a:t>וְלֹא </a:t>
            </a:r>
            <a:r>
              <a:rPr lang="he-IL" dirty="0" err="1" smtClean="0">
                <a:latin typeface="David" pitchFamily="34" charset="-79"/>
                <a:cs typeface="David" pitchFamily="34" charset="-79"/>
              </a:rPr>
              <a:t>תִשָּׂא</a:t>
            </a:r>
            <a:r>
              <a:rPr lang="he-IL" dirty="0" smtClean="0">
                <a:latin typeface="David" pitchFamily="34" charset="-79"/>
                <a:cs typeface="David" pitchFamily="34" charset="-79"/>
              </a:rPr>
              <a:t> עָלָיו </a:t>
            </a:r>
            <a:r>
              <a:rPr lang="he-IL" dirty="0" smtClean="0">
                <a:latin typeface="David" pitchFamily="34" charset="-79"/>
                <a:cs typeface="David" pitchFamily="34" charset="-79"/>
              </a:rPr>
              <a:t>חֵטְא"</a:t>
            </a:r>
            <a:endParaRPr lang="he-IL" dirty="0" smtClean="0">
              <a:latin typeface="David" pitchFamily="34" charset="-79"/>
              <a:cs typeface="David" pitchFamily="34" charset="-79"/>
            </a:endParaRPr>
          </a:p>
        </p:txBody>
      </p:sp>
      <p:sp>
        <p:nvSpPr>
          <p:cNvPr id="4" name="מציין מיקום תוכן 3"/>
          <p:cNvSpPr>
            <a:spLocks noGrp="1"/>
          </p:cNvSpPr>
          <p:nvPr>
            <p:ph sz="half" idx="2"/>
          </p:nvPr>
        </p:nvSpPr>
        <p:spPr/>
        <p:txBody>
          <a:bodyPr>
            <a:normAutofit fontScale="85000" lnSpcReduction="20000"/>
          </a:bodyPr>
          <a:lstStyle/>
          <a:p>
            <a:pPr marL="0" indent="0">
              <a:buNone/>
            </a:pPr>
            <a:r>
              <a:rPr lang="he-IL" dirty="0" smtClean="0"/>
              <a:t>וְעוֹד אָמַר רַבִּי מֵאִיר:</a:t>
            </a:r>
          </a:p>
          <a:p>
            <a:pPr marL="0" indent="0">
              <a:buNone/>
            </a:pPr>
            <a:r>
              <a:rPr lang="he-IL" dirty="0" err="1" smtClean="0"/>
              <a:t>פּוֹתְחִין</a:t>
            </a:r>
            <a:r>
              <a:rPr lang="he-IL" dirty="0" smtClean="0"/>
              <a:t> לוֹ מִן הַכָּתוּב שֶבַּתּוֹרָה וְאוֹמְרִים לוֹ,</a:t>
            </a:r>
          </a:p>
          <a:p>
            <a:pPr marL="0" indent="0">
              <a:buNone/>
            </a:pPr>
            <a:r>
              <a:rPr lang="he-IL" dirty="0" smtClean="0"/>
              <a:t>אִלּוּ הָיִיתָ יוֹדֵעַ שֶאַתָּה עוֹבֵר עַל "לֹא </a:t>
            </a:r>
            <a:r>
              <a:rPr lang="he-IL" dirty="0" err="1" smtClean="0"/>
              <a:t>תִקֹּם</a:t>
            </a:r>
            <a:r>
              <a:rPr lang="he-IL" dirty="0" smtClean="0"/>
              <a:t>" וְעַל "לֹא </a:t>
            </a:r>
            <a:r>
              <a:rPr lang="he-IL" dirty="0" err="1" smtClean="0"/>
              <a:t>תִטֹּר</a:t>
            </a:r>
            <a:r>
              <a:rPr lang="he-IL" dirty="0" smtClean="0"/>
              <a:t>",</a:t>
            </a:r>
          </a:p>
          <a:p>
            <a:pPr marL="0" indent="0">
              <a:buNone/>
            </a:pPr>
            <a:r>
              <a:rPr lang="he-IL" dirty="0" smtClean="0"/>
              <a:t>וְעַל "</a:t>
            </a:r>
            <a:r>
              <a:rPr lang="he-IL" dirty="0" smtClean="0">
                <a:solidFill>
                  <a:srgbClr val="00B0F0"/>
                </a:solidFill>
              </a:rPr>
              <a:t>לֹא תִשְׂנָא אֶת אָחִיךָ בִּלְבָבֶךָ</a:t>
            </a:r>
            <a:r>
              <a:rPr lang="he-IL" dirty="0" smtClean="0"/>
              <a:t>",</a:t>
            </a:r>
          </a:p>
          <a:p>
            <a:pPr marL="0" indent="0">
              <a:buNone/>
            </a:pPr>
            <a:r>
              <a:rPr lang="he-IL" dirty="0" smtClean="0"/>
              <a:t>"וְאָהַבְתָּ לְרֵעֲךָ כָּמוֹךָ",</a:t>
            </a:r>
          </a:p>
          <a:p>
            <a:pPr marL="0" indent="0">
              <a:buNone/>
            </a:pPr>
            <a:r>
              <a:rPr lang="he-IL" dirty="0" smtClean="0"/>
              <a:t>"וְחֵי אָחִיךָ עִמָּךְ".</a:t>
            </a:r>
          </a:p>
          <a:p>
            <a:pPr marL="0" indent="0">
              <a:buNone/>
            </a:pPr>
            <a:r>
              <a:rPr lang="he-IL" dirty="0" smtClean="0"/>
              <a:t>שֶׁמָּא יַעֲנִי וְאֵין אַתָּה יָכוֹל לְפַרְנְסו?</a:t>
            </a:r>
          </a:p>
          <a:p>
            <a:pPr marL="0" indent="0">
              <a:buNone/>
            </a:pPr>
            <a:r>
              <a:rPr lang="he-IL" dirty="0" smtClean="0"/>
              <a:t>וְאָמַר: אִלּוּ הָיִיתִי יוֹדֵעַ שֶהוּא כֵן, לֹא הָיִיתִי נוֹדֵר,</a:t>
            </a:r>
          </a:p>
          <a:p>
            <a:pPr marL="0" indent="0">
              <a:buNone/>
            </a:pPr>
            <a:r>
              <a:rPr lang="he-IL" dirty="0" smtClean="0"/>
              <a:t>הֲרֵי זֶה מֻתָּר.</a:t>
            </a:r>
          </a:p>
        </p:txBody>
      </p:sp>
      <p:cxnSp>
        <p:nvCxnSpPr>
          <p:cNvPr id="6" name="מחבר חץ ישר 5"/>
          <p:cNvCxnSpPr/>
          <p:nvPr/>
        </p:nvCxnSpPr>
        <p:spPr>
          <a:xfrm flipH="1" flipV="1">
            <a:off x="3995936" y="3284984"/>
            <a:ext cx="792088" cy="2160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541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הפסוק השלם - ג</a:t>
            </a:r>
            <a:endParaRPr lang="he-IL" dirty="0"/>
          </a:p>
        </p:txBody>
      </p:sp>
      <p:sp>
        <p:nvSpPr>
          <p:cNvPr id="3" name="מציין מיקום תוכן 2"/>
          <p:cNvSpPr>
            <a:spLocks noGrp="1"/>
          </p:cNvSpPr>
          <p:nvPr>
            <p:ph sz="half" idx="1"/>
          </p:nvPr>
        </p:nvSpPr>
        <p:spPr/>
        <p:txBody>
          <a:bodyPr>
            <a:normAutofit fontScale="85000" lnSpcReduction="20000"/>
          </a:bodyPr>
          <a:lstStyle/>
          <a:p>
            <a:pPr marL="0" indent="0" algn="ctr">
              <a:buNone/>
            </a:pPr>
            <a:r>
              <a:rPr lang="he-IL" u="sng" dirty="0" smtClean="0">
                <a:latin typeface="David" pitchFamily="34" charset="-79"/>
                <a:cs typeface="David" pitchFamily="34" charset="-79"/>
              </a:rPr>
              <a:t>ויקרא פרק כה פסוק לו</a:t>
            </a:r>
          </a:p>
          <a:p>
            <a:pPr marL="0" indent="0" algn="ctr">
              <a:buNone/>
            </a:pPr>
            <a:endParaRPr lang="he-IL" u="sng" dirty="0" smtClean="0">
              <a:latin typeface="David" pitchFamily="34" charset="-79"/>
              <a:cs typeface="David" pitchFamily="34" charset="-79"/>
            </a:endParaRPr>
          </a:p>
          <a:p>
            <a:pPr marL="0" indent="0" algn="ctr">
              <a:buNone/>
            </a:pPr>
            <a:r>
              <a:rPr lang="he-IL" dirty="0" smtClean="0">
                <a:latin typeface="David" pitchFamily="34" charset="-79"/>
                <a:cs typeface="David" pitchFamily="34" charset="-79"/>
              </a:rPr>
              <a:t>אַל </a:t>
            </a:r>
            <a:r>
              <a:rPr lang="he-IL" dirty="0" err="1" smtClean="0">
                <a:latin typeface="David" pitchFamily="34" charset="-79"/>
                <a:cs typeface="David" pitchFamily="34" charset="-79"/>
              </a:rPr>
              <a:t>תִּקַּח</a:t>
            </a:r>
            <a:r>
              <a:rPr lang="he-IL" dirty="0" smtClean="0">
                <a:latin typeface="David" pitchFamily="34" charset="-79"/>
                <a:cs typeface="David" pitchFamily="34" charset="-79"/>
              </a:rPr>
              <a:t> מֵאִתּוֹ נֶשֶׁךְ וְתַרְבִּית </a:t>
            </a:r>
          </a:p>
          <a:p>
            <a:pPr marL="0" indent="0" algn="ctr">
              <a:buNone/>
            </a:pPr>
            <a:r>
              <a:rPr lang="he-IL" dirty="0" smtClean="0">
                <a:latin typeface="David" pitchFamily="34" charset="-79"/>
                <a:cs typeface="David" pitchFamily="34" charset="-79"/>
              </a:rPr>
              <a:t>וְיָרֵאתָ </a:t>
            </a:r>
            <a:r>
              <a:rPr lang="he-IL" dirty="0" err="1" smtClean="0">
                <a:latin typeface="David" pitchFamily="34" charset="-79"/>
                <a:cs typeface="David" pitchFamily="34" charset="-79"/>
              </a:rPr>
              <a:t>מֵאֱלֹהֶיך</a:t>
            </a:r>
            <a:r>
              <a:rPr lang="he-IL" dirty="0" smtClean="0">
                <a:latin typeface="David" pitchFamily="34" charset="-79"/>
                <a:cs typeface="David" pitchFamily="34" charset="-79"/>
              </a:rPr>
              <a:t>ָ </a:t>
            </a:r>
          </a:p>
          <a:p>
            <a:pPr marL="0" indent="0" algn="ctr">
              <a:buNone/>
            </a:pPr>
            <a:endParaRPr lang="he-IL" dirty="0" smtClean="0">
              <a:latin typeface="David" pitchFamily="34" charset="-79"/>
              <a:cs typeface="David" pitchFamily="34" charset="-79"/>
            </a:endParaRPr>
          </a:p>
          <a:p>
            <a:pPr marL="0" indent="0" algn="ctr">
              <a:buNone/>
            </a:pPr>
            <a:endParaRPr lang="he-IL" dirty="0">
              <a:latin typeface="David" pitchFamily="34" charset="-79"/>
              <a:cs typeface="David" pitchFamily="34" charset="-79"/>
            </a:endParaRPr>
          </a:p>
          <a:p>
            <a:pPr marL="0" indent="0" algn="ctr">
              <a:buNone/>
            </a:pPr>
            <a:r>
              <a:rPr lang="he-IL" dirty="0" smtClean="0">
                <a:latin typeface="David" pitchFamily="34" charset="-79"/>
                <a:cs typeface="David" pitchFamily="34" charset="-79"/>
              </a:rPr>
              <a:t>וְחֵי אָחִיךָ עִמָּךְ:</a:t>
            </a:r>
          </a:p>
        </p:txBody>
      </p:sp>
      <p:sp>
        <p:nvSpPr>
          <p:cNvPr id="4" name="מציין מיקום תוכן 3"/>
          <p:cNvSpPr>
            <a:spLocks noGrp="1"/>
          </p:cNvSpPr>
          <p:nvPr>
            <p:ph sz="half" idx="2"/>
          </p:nvPr>
        </p:nvSpPr>
        <p:spPr/>
        <p:txBody>
          <a:bodyPr>
            <a:normAutofit fontScale="85000" lnSpcReduction="20000"/>
          </a:bodyPr>
          <a:lstStyle/>
          <a:p>
            <a:pPr marL="0" indent="0">
              <a:buNone/>
            </a:pPr>
            <a:r>
              <a:rPr lang="he-IL" dirty="0" smtClean="0"/>
              <a:t>וְעוֹד אָמַר רַבִּי מֵאִיר:</a:t>
            </a:r>
          </a:p>
          <a:p>
            <a:pPr marL="0" indent="0">
              <a:buNone/>
            </a:pPr>
            <a:r>
              <a:rPr lang="he-IL" dirty="0" err="1" smtClean="0"/>
              <a:t>פּוֹתְחִין</a:t>
            </a:r>
            <a:r>
              <a:rPr lang="he-IL" dirty="0" smtClean="0"/>
              <a:t> לוֹ מִן הַכָּתוּב שֶבַּתּוֹרָה וְאוֹמְרִים לוֹ,</a:t>
            </a:r>
          </a:p>
          <a:p>
            <a:pPr marL="0" indent="0">
              <a:buNone/>
            </a:pPr>
            <a:r>
              <a:rPr lang="he-IL" dirty="0" smtClean="0"/>
              <a:t>אִלּוּ הָיִיתָ יוֹדֵעַ שֶאַתָּה עוֹבֵר עַל</a:t>
            </a:r>
          </a:p>
          <a:p>
            <a:pPr marL="0" indent="0">
              <a:buNone/>
            </a:pPr>
            <a:r>
              <a:rPr lang="he-IL" dirty="0" smtClean="0"/>
              <a:t>"לֹא </a:t>
            </a:r>
            <a:r>
              <a:rPr lang="he-IL" dirty="0" err="1" smtClean="0"/>
              <a:t>תִקֹּם</a:t>
            </a:r>
            <a:r>
              <a:rPr lang="he-IL" dirty="0" smtClean="0"/>
              <a:t>" וְעַל "לֹא </a:t>
            </a:r>
            <a:r>
              <a:rPr lang="he-IL" dirty="0" err="1" smtClean="0"/>
              <a:t>תִטֹּר</a:t>
            </a:r>
            <a:r>
              <a:rPr lang="he-IL" dirty="0" smtClean="0"/>
              <a:t>",</a:t>
            </a:r>
          </a:p>
          <a:p>
            <a:pPr marL="0" indent="0">
              <a:buNone/>
            </a:pPr>
            <a:r>
              <a:rPr lang="he-IL" dirty="0" smtClean="0"/>
              <a:t>וְעַל "לֹא תִשְׂנָא אֶת אָחִיךָ בִּלְבָבֶךָ",</a:t>
            </a:r>
          </a:p>
          <a:p>
            <a:pPr marL="0" indent="0">
              <a:buNone/>
            </a:pPr>
            <a:r>
              <a:rPr lang="he-IL" dirty="0" smtClean="0"/>
              <a:t>"וְאָהַבְתָּ לְרֵעֲךָ כָּמוֹךָ",</a:t>
            </a:r>
          </a:p>
          <a:p>
            <a:pPr marL="0" indent="0">
              <a:buNone/>
            </a:pPr>
            <a:r>
              <a:rPr lang="he-IL" dirty="0" smtClean="0"/>
              <a:t>"</a:t>
            </a:r>
            <a:r>
              <a:rPr lang="he-IL" dirty="0" smtClean="0">
                <a:solidFill>
                  <a:schemeClr val="accent3">
                    <a:lumMod val="50000"/>
                  </a:schemeClr>
                </a:solidFill>
              </a:rPr>
              <a:t>וְחֵי אָחִיךָ עִמָּךְ</a:t>
            </a:r>
            <a:r>
              <a:rPr lang="he-IL" dirty="0" smtClean="0"/>
              <a:t>".</a:t>
            </a:r>
          </a:p>
          <a:p>
            <a:pPr marL="0" indent="0">
              <a:buNone/>
            </a:pPr>
            <a:r>
              <a:rPr lang="he-IL" dirty="0" smtClean="0"/>
              <a:t>שֶׁמָּא יַעֲנִי וְאֵין אַתָּה יָכוֹל לְפַרְנְסו?</a:t>
            </a:r>
          </a:p>
          <a:p>
            <a:pPr marL="0" indent="0">
              <a:buNone/>
            </a:pPr>
            <a:r>
              <a:rPr lang="he-IL" dirty="0" smtClean="0"/>
              <a:t>וְאָמַר: אִלּוּ הָיִיתִי יוֹדֵעַ שֶהוּא כֵן, לֹא הָיִיתִי נוֹדֵר,</a:t>
            </a:r>
          </a:p>
          <a:p>
            <a:pPr marL="0" indent="0">
              <a:buNone/>
            </a:pPr>
            <a:r>
              <a:rPr lang="he-IL" dirty="0" smtClean="0"/>
              <a:t>הֲרֵי זֶה מֻתָּר.</a:t>
            </a:r>
          </a:p>
        </p:txBody>
      </p:sp>
      <p:cxnSp>
        <p:nvCxnSpPr>
          <p:cNvPr id="6" name="מחבר חץ ישר 5"/>
          <p:cNvCxnSpPr/>
          <p:nvPr/>
        </p:nvCxnSpPr>
        <p:spPr>
          <a:xfrm flipH="1" flipV="1">
            <a:off x="3491880" y="4005064"/>
            <a:ext cx="3096344"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30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dirty="0" smtClean="0"/>
              <a:t>מקורות הפסוקים</a:t>
            </a:r>
            <a:endParaRPr lang="he-IL" dirty="0"/>
          </a:p>
        </p:txBody>
      </p:sp>
      <p:sp>
        <p:nvSpPr>
          <p:cNvPr id="6" name="מציין מיקום תוכן 5"/>
          <p:cNvSpPr>
            <a:spLocks noGrp="1"/>
          </p:cNvSpPr>
          <p:nvPr>
            <p:ph idx="1"/>
          </p:nvPr>
        </p:nvSpPr>
        <p:spPr/>
        <p:txBody>
          <a:bodyPr/>
          <a:lstStyle/>
          <a:p>
            <a:pPr>
              <a:tabLst>
                <a:tab pos="4843463" algn="l"/>
              </a:tabLst>
            </a:pPr>
            <a:r>
              <a:rPr lang="he-IL" dirty="0" smtClean="0"/>
              <a:t>לא תקום ולא </a:t>
            </a:r>
            <a:r>
              <a:rPr lang="he-IL" dirty="0" err="1" smtClean="0"/>
              <a:t>תטר</a:t>
            </a:r>
            <a:r>
              <a:rPr lang="he-IL" dirty="0" smtClean="0"/>
              <a:t> – 	            ויקרא </a:t>
            </a:r>
            <a:r>
              <a:rPr lang="he-IL" b="1" dirty="0" err="1" smtClean="0"/>
              <a:t>יט</a:t>
            </a:r>
            <a:r>
              <a:rPr lang="he-IL" b="1" dirty="0" smtClean="0"/>
              <a:t> </a:t>
            </a:r>
            <a:r>
              <a:rPr lang="he-IL" b="1" dirty="0" err="1" smtClean="0"/>
              <a:t>יח</a:t>
            </a:r>
            <a:endParaRPr lang="he-IL" b="1" dirty="0" smtClean="0"/>
          </a:p>
          <a:p>
            <a:r>
              <a:rPr lang="he-IL" dirty="0" smtClean="0"/>
              <a:t>לא תשנא את אחיך בלבבך – ויקרא </a:t>
            </a:r>
            <a:r>
              <a:rPr lang="he-IL" b="1" dirty="0" err="1" smtClean="0"/>
              <a:t>יט</a:t>
            </a:r>
            <a:r>
              <a:rPr lang="he-IL" b="1" dirty="0" smtClean="0"/>
              <a:t> </a:t>
            </a:r>
            <a:r>
              <a:rPr lang="he-IL" b="1" dirty="0" err="1" smtClean="0"/>
              <a:t>יז</a:t>
            </a:r>
            <a:endParaRPr lang="he-IL" b="1" dirty="0" smtClean="0"/>
          </a:p>
          <a:p>
            <a:r>
              <a:rPr lang="he-IL" dirty="0" smtClean="0"/>
              <a:t>ואהבת לרעך כמוך –               ויקרא </a:t>
            </a:r>
            <a:r>
              <a:rPr lang="he-IL" b="1" dirty="0" err="1" smtClean="0"/>
              <a:t>יט</a:t>
            </a:r>
            <a:r>
              <a:rPr lang="he-IL" b="1" dirty="0" smtClean="0"/>
              <a:t> </a:t>
            </a:r>
            <a:r>
              <a:rPr lang="he-IL" b="1" dirty="0" err="1" smtClean="0"/>
              <a:t>יח</a:t>
            </a:r>
            <a:endParaRPr lang="he-IL" b="1" dirty="0" smtClean="0"/>
          </a:p>
          <a:p>
            <a:r>
              <a:rPr lang="he-IL" dirty="0" smtClean="0"/>
              <a:t>וחי אליך עמך –                       ויקרא </a:t>
            </a:r>
            <a:r>
              <a:rPr lang="he-IL" b="1" dirty="0" smtClean="0"/>
              <a:t>כה לו</a:t>
            </a:r>
          </a:p>
          <a:p>
            <a:endParaRPr lang="he-IL" b="1" dirty="0"/>
          </a:p>
          <a:p>
            <a:r>
              <a:rPr lang="he-IL" b="1" dirty="0" smtClean="0"/>
              <a:t>האם אתם רואים בעיה בסדר הפסוקים?</a:t>
            </a:r>
            <a:endParaRPr lang="he-IL" b="1" dirty="0"/>
          </a:p>
        </p:txBody>
      </p:sp>
    </p:spTree>
    <p:extLst>
      <p:ext uri="{BB962C8B-B14F-4D97-AF65-F5344CB8AC3E}">
        <p14:creationId xmlns:p14="http://schemas.microsoft.com/office/powerpoint/2010/main" val="4150974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תובנות</a:t>
            </a:r>
            <a:endParaRPr lang="he-IL" dirty="0"/>
          </a:p>
        </p:txBody>
      </p:sp>
      <p:sp>
        <p:nvSpPr>
          <p:cNvPr id="3" name="מציין מיקום תוכן 2"/>
          <p:cNvSpPr>
            <a:spLocks noGrp="1"/>
          </p:cNvSpPr>
          <p:nvPr>
            <p:ph idx="1"/>
          </p:nvPr>
        </p:nvSpPr>
        <p:spPr/>
        <p:txBody>
          <a:bodyPr>
            <a:normAutofit/>
          </a:bodyPr>
          <a:lstStyle/>
          <a:p>
            <a:r>
              <a:rPr lang="he-IL" dirty="0" smtClean="0"/>
              <a:t>במשנה הפסוקים אינם מסודרים על פי סידרם במקרא.</a:t>
            </a:r>
          </a:p>
          <a:p>
            <a:r>
              <a:rPr lang="he-IL" dirty="0"/>
              <a:t>פסוק </a:t>
            </a:r>
            <a:r>
              <a:rPr lang="he-IL" dirty="0" err="1" smtClean="0"/>
              <a:t>יח</a:t>
            </a:r>
            <a:r>
              <a:rPr lang="he-IL" dirty="0" smtClean="0"/>
              <a:t> </a:t>
            </a:r>
            <a:r>
              <a:rPr lang="he-IL" dirty="0"/>
              <a:t>חולק לשני חלקים ופוצל. </a:t>
            </a:r>
            <a:endParaRPr lang="he-IL" dirty="0" smtClean="0"/>
          </a:p>
          <a:p>
            <a:endParaRPr lang="he-IL" dirty="0"/>
          </a:p>
          <a:p>
            <a:r>
              <a:rPr lang="he-IL" dirty="0" smtClean="0"/>
              <a:t>חישבו, למה מנסח המשנה עשה זאת? מה זה תרם למסקנת המשנה?</a:t>
            </a:r>
            <a:endParaRPr lang="he-IL" dirty="0" smtClean="0"/>
          </a:p>
        </p:txBody>
      </p:sp>
    </p:spTree>
    <p:extLst>
      <p:ext uri="{BB962C8B-B14F-4D97-AF65-F5344CB8AC3E}">
        <p14:creationId xmlns:p14="http://schemas.microsoft.com/office/powerpoint/2010/main" val="228669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291</Words>
  <Application>Microsoft Office PowerPoint</Application>
  <PresentationFormat>‫הצגה על המסך (4:3)</PresentationFormat>
  <Paragraphs>106</Paragraphs>
  <Slides>10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ערכת נושא Office</vt:lpstr>
      <vt:lpstr>רקמה אנושית אחת</vt:lpstr>
      <vt:lpstr>לימוד מקורות חז"ל שמשולבים בהם פסוקים</vt:lpstr>
      <vt:lpstr>טקסט המשנה</vt:lpstr>
      <vt:lpstr>המשנה – זיהוי הפסוקים</vt:lpstr>
      <vt:lpstr>הפסוק השלם - א</vt:lpstr>
      <vt:lpstr>הפסוק השלם - ב</vt:lpstr>
      <vt:lpstr>הפסוק השלם - ג</vt:lpstr>
      <vt:lpstr>מקורות הפסוקים</vt:lpstr>
      <vt:lpstr>תובנות</vt:lpstr>
      <vt:lpstr>מסקנה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רקמה אנושית אחת</dc:title>
  <dc:creator>Yachin Epstein</dc:creator>
  <cp:lastModifiedBy>Yachin Epstein</cp:lastModifiedBy>
  <cp:revision>8</cp:revision>
  <dcterms:created xsi:type="dcterms:W3CDTF">2012-05-03T05:21:42Z</dcterms:created>
  <dcterms:modified xsi:type="dcterms:W3CDTF">2012-05-24T12:55:42Z</dcterms:modified>
</cp:coreProperties>
</file>