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37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17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10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42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72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439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67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55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72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52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54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7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8A0B-4E9B-4BA0-95DF-549C196AE819}" type="datetimeFigureOut">
              <a:rPr lang="he-IL" smtClean="0"/>
              <a:t>ט'/אדר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B569-E1BF-44FD-833F-B1CD22828D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62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9%D7%9E%D7%A2%D7%95%D7%9F_%D7%94%D7%A6%D7%93%D7%99%D7%A7" TargetMode="External"/><Relationship Id="rId2" Type="http://schemas.openxmlformats.org/officeDocument/2006/relationships/hyperlink" Target="http://www.daat.ac.il/encyclopedia/value.asp?id1=289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net.co.il/yaan/0,7340,L-414075-PreYaan,00.html" TargetMode="External"/><Relationship Id="rId4" Type="http://schemas.openxmlformats.org/officeDocument/2006/relationships/hyperlink" Target="http://www.mikragesher.org.il/titles/encyclopedia/20/knesset_hagedol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107554"/>
          </a:xfrm>
        </p:spPr>
        <p:txBody>
          <a:bodyPr/>
          <a:lstStyle/>
          <a:p>
            <a:r>
              <a:rPr lang="he-IL" u="sng" dirty="0" smtClean="0">
                <a:latin typeface="Guttman Keren" pitchFamily="2" charset="-79"/>
                <a:cs typeface="Guttman Keren" pitchFamily="2" charset="-79"/>
              </a:rPr>
              <a:t>מסכת אבות, פרק א', משנה ב':</a:t>
            </a:r>
            <a:endParaRPr lang="he-IL" u="sng" dirty="0">
              <a:latin typeface="Guttman Keren" pitchFamily="2" charset="-79"/>
              <a:cs typeface="Guttman Keren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632848" cy="4464496"/>
          </a:xfrm>
        </p:spPr>
        <p:txBody>
          <a:bodyPr>
            <a:noAutofit/>
          </a:bodyPr>
          <a:lstStyle/>
          <a:p>
            <a:pPr algn="r">
              <a:lnSpc>
                <a:spcPct val="160000"/>
              </a:lnSpc>
            </a:pPr>
            <a:r>
              <a:rPr lang="he-IL" dirty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שִׁמְעוֹן הַצַּדִּיק הָיָה מִשְּׁיָרֵי כְנֶסֶת הַגְּדוֹלָה. </a:t>
            </a:r>
            <a:endParaRPr lang="he-IL" dirty="0" smtClean="0">
              <a:solidFill>
                <a:schemeClr val="tx1"/>
              </a:solidFill>
              <a:latin typeface="Guttman Keren" pitchFamily="2" charset="-79"/>
              <a:cs typeface="Guttman Keren" pitchFamily="2" charset="-79"/>
            </a:endParaRPr>
          </a:p>
          <a:p>
            <a:pPr algn="r">
              <a:lnSpc>
                <a:spcPct val="160000"/>
              </a:lnSpc>
            </a:pP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הוּא </a:t>
            </a:r>
            <a:r>
              <a:rPr lang="he-IL" dirty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הָיָה </a:t>
            </a: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אוֹמֵר: </a:t>
            </a:r>
            <a:r>
              <a:rPr lang="he-IL" dirty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עַל שְׁלשָׁה דְבָרִים הָעוֹלָם </a:t>
            </a: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עוֹמֵד: </a:t>
            </a:r>
          </a:p>
          <a:p>
            <a:pPr>
              <a:lnSpc>
                <a:spcPct val="160000"/>
              </a:lnSpc>
            </a:pP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עַל </a:t>
            </a:r>
            <a:r>
              <a:rPr lang="he-IL" dirty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הַתּוֹרָה </a:t>
            </a:r>
            <a:endParaRPr lang="he-IL" dirty="0" smtClean="0">
              <a:solidFill>
                <a:schemeClr val="tx1"/>
              </a:solidFill>
              <a:latin typeface="Guttman Keren" pitchFamily="2" charset="-79"/>
              <a:cs typeface="Guttman Keren" pitchFamily="2" charset="-79"/>
            </a:endParaRPr>
          </a:p>
          <a:p>
            <a:pPr>
              <a:lnSpc>
                <a:spcPct val="160000"/>
              </a:lnSpc>
            </a:pP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וְעַל </a:t>
            </a:r>
            <a:r>
              <a:rPr lang="he-IL" dirty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הָעֲבוֹדָה </a:t>
            </a:r>
            <a:endParaRPr lang="he-IL" dirty="0" smtClean="0">
              <a:solidFill>
                <a:schemeClr val="tx1"/>
              </a:solidFill>
              <a:latin typeface="Guttman Keren" pitchFamily="2" charset="-79"/>
              <a:cs typeface="Guttman Keren" pitchFamily="2" charset="-79"/>
            </a:endParaRPr>
          </a:p>
          <a:p>
            <a:pPr>
              <a:lnSpc>
                <a:spcPct val="160000"/>
              </a:lnSpc>
            </a:pP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וְעַל </a:t>
            </a:r>
            <a:r>
              <a:rPr lang="he-IL" dirty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גְּמִילוּת חֲסָדִים:</a:t>
            </a:r>
          </a:p>
        </p:txBody>
      </p:sp>
    </p:spTree>
    <p:extLst>
      <p:ext uri="{BB962C8B-B14F-4D97-AF65-F5344CB8AC3E}">
        <p14:creationId xmlns:p14="http://schemas.microsoft.com/office/powerpoint/2010/main" val="24196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u="sng" dirty="0" smtClean="0">
                <a:latin typeface="Guttman Keren" pitchFamily="2" charset="-79"/>
                <a:cs typeface="Guttman Keren" pitchFamily="2" charset="-79"/>
              </a:rPr>
              <a:t>הרחבה והשוואת מקורות מידע</a:t>
            </a:r>
            <a:endParaRPr lang="he-IL" sz="3200" u="sng" dirty="0">
              <a:latin typeface="Guttman Keren" pitchFamily="2" charset="-79"/>
              <a:cs typeface="Guttman Keren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שמעון הצדיק</a:t>
            </a:r>
          </a:p>
          <a:p>
            <a:pPr marL="0" indent="0">
              <a:buNone/>
            </a:pPr>
            <a:r>
              <a:rPr lang="he-IL" dirty="0" smtClean="0"/>
              <a:t> </a:t>
            </a:r>
            <a:r>
              <a:rPr lang="he-IL" dirty="0" smtClean="0">
                <a:hlinkClick r:id="rId2"/>
              </a:rPr>
              <a:t>שמעון הצדיק באתר דעת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>
                <a:hlinkClick r:id="rId3"/>
              </a:rPr>
              <a:t> שמעון הצדיק בוויקיפדיה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כנסת הגדולה</a:t>
            </a:r>
          </a:p>
          <a:p>
            <a:pPr marL="0" indent="0">
              <a:buNone/>
            </a:pPr>
            <a:r>
              <a:rPr lang="he-IL" dirty="0" smtClean="0">
                <a:hlinkClick r:id="rId4"/>
              </a:rPr>
              <a:t>כנסת הגדולה באנציקלופדיה מקרא-גשר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>
                <a:hlinkClick r:id="rId5"/>
              </a:rPr>
              <a:t>כנסת הגדולה באנציקלופדיה </a:t>
            </a:r>
            <a:r>
              <a:rPr lang="en-US" dirty="0" smtClean="0">
                <a:hlinkClick r:id="rId5"/>
              </a:rPr>
              <a:t>YNET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6434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העולם עומד על....</a:t>
            </a:r>
            <a:endParaRPr lang="he-IL" dirty="0">
              <a:latin typeface="Guttman Keren" pitchFamily="2" charset="-79"/>
              <a:cs typeface="Guttman Keren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869" y="1167949"/>
            <a:ext cx="1954560" cy="964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400" dirty="0" smtClean="0"/>
              <a:t>פסל רומי מהמאה ה-2 העתק של עבודה הלניסטית</a:t>
            </a:r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endParaRPr lang="he-I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7378"/>
            <a:ext cx="2880320" cy="38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1008"/>
            <a:ext cx="39480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2564904"/>
            <a:ext cx="36004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בריאת העולם על-פי המיתולוגיה ההודית: צב, נושא על גבו פילים, התומכים בעולם, ואת כולם מקיף נחש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0649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he-IL" sz="3600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עַל הַתּוֹרָה </a:t>
            </a:r>
          </a:p>
          <a:p>
            <a:pPr>
              <a:lnSpc>
                <a:spcPct val="160000"/>
              </a:lnSpc>
            </a:pPr>
            <a:endParaRPr lang="he-IL" dirty="0" smtClean="0">
              <a:solidFill>
                <a:schemeClr val="tx1"/>
              </a:solidFill>
              <a:latin typeface="Guttman Keren" pitchFamily="2" charset="-79"/>
              <a:cs typeface="Guttman Keren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       </a:t>
            </a:r>
            <a:r>
              <a:rPr lang="he-IL" sz="3600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וְעַל הָעֲבוֹדָה </a:t>
            </a:r>
          </a:p>
          <a:p>
            <a:pPr marL="0" indent="0">
              <a:lnSpc>
                <a:spcPct val="160000"/>
              </a:lnSpc>
              <a:buNone/>
            </a:pPr>
            <a:endParaRPr lang="he-IL" dirty="0" smtClean="0">
              <a:solidFill>
                <a:schemeClr val="tx1"/>
              </a:solidFill>
              <a:latin typeface="Guttman Keren" pitchFamily="2" charset="-79"/>
              <a:cs typeface="Guttman Keren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sz="3600" dirty="0" smtClean="0">
                <a:solidFill>
                  <a:schemeClr val="tx1"/>
                </a:solidFill>
                <a:latin typeface="Guttman Keren" pitchFamily="2" charset="-79"/>
                <a:cs typeface="Guttman Keren" pitchFamily="2" charset="-79"/>
              </a:rPr>
              <a:t>וְעַל גְּמִילוּת חֲסָדִים.</a:t>
            </a:r>
            <a:endParaRPr lang="he-IL" sz="3600" dirty="0">
              <a:solidFill>
                <a:schemeClr val="tx1"/>
              </a:solidFill>
              <a:latin typeface="Guttman Keren" pitchFamily="2" charset="-79"/>
              <a:cs typeface="Guttman Keren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2381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62607"/>
            <a:ext cx="2975595" cy="20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79" y="5093385"/>
            <a:ext cx="166068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50" y="5130666"/>
            <a:ext cx="1872208" cy="15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92" y="5130666"/>
            <a:ext cx="2037202" cy="152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7" y="5370222"/>
            <a:ext cx="2170269" cy="119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" y="2238994"/>
            <a:ext cx="2237392" cy="22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2106584" y="32129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5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מסכת אבות, פרק א', משנה </a:t>
            </a:r>
            <a:r>
              <a:rPr lang="he-IL" dirty="0" err="1" smtClean="0"/>
              <a:t>יח</a:t>
            </a:r>
            <a:r>
              <a:rPr lang="he-IL" dirty="0" smtClean="0"/>
              <a:t>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latin typeface="Guttman Keren" pitchFamily="2" charset="-79"/>
                <a:cs typeface="Guttman Keren" pitchFamily="2" charset="-79"/>
              </a:rPr>
              <a:t>רַבָּן שִׁמְעוֹן בֶּן גַּמְלִיאֵל </a:t>
            </a: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אוֹמֵר: </a:t>
            </a:r>
          </a:p>
          <a:p>
            <a:pPr marL="0" indent="0">
              <a:buNone/>
            </a:pP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עַל </a:t>
            </a:r>
            <a:r>
              <a:rPr lang="he-IL" dirty="0">
                <a:latin typeface="Guttman Keren" pitchFamily="2" charset="-79"/>
                <a:cs typeface="Guttman Keren" pitchFamily="2" charset="-79"/>
              </a:rPr>
              <a:t>שְׁלשָׁה דְבָרִים הָעוֹלָם </a:t>
            </a: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עוֹמֵד: </a:t>
            </a:r>
          </a:p>
          <a:p>
            <a:pPr marL="0" indent="0">
              <a:buNone/>
            </a:pP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עַל </a:t>
            </a:r>
            <a:r>
              <a:rPr lang="he-IL" dirty="0">
                <a:latin typeface="Guttman Keren" pitchFamily="2" charset="-79"/>
                <a:cs typeface="Guttman Keren" pitchFamily="2" charset="-79"/>
              </a:rPr>
              <a:t>הַדִּין </a:t>
            </a:r>
            <a:endParaRPr lang="he-IL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>
              <a:buNone/>
            </a:pP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וְעַל </a:t>
            </a:r>
            <a:r>
              <a:rPr lang="he-IL" dirty="0">
                <a:latin typeface="Guttman Keren" pitchFamily="2" charset="-79"/>
                <a:cs typeface="Guttman Keren" pitchFamily="2" charset="-79"/>
              </a:rPr>
              <a:t>הָאֱמֶת </a:t>
            </a:r>
            <a:endParaRPr lang="he-IL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>
              <a:buNone/>
            </a:pP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וְעַל </a:t>
            </a:r>
            <a:r>
              <a:rPr lang="he-IL" dirty="0">
                <a:latin typeface="Guttman Keren" pitchFamily="2" charset="-79"/>
                <a:cs typeface="Guttman Keren" pitchFamily="2" charset="-79"/>
              </a:rPr>
              <a:t>הַשָּׁלוֹם, </a:t>
            </a:r>
            <a:endParaRPr lang="he-IL" dirty="0" smtClean="0">
              <a:latin typeface="Guttman Keren" pitchFamily="2" charset="-79"/>
              <a:cs typeface="Guttman Keren" pitchFamily="2" charset="-79"/>
            </a:endParaRPr>
          </a:p>
          <a:p>
            <a:pPr marL="0" indent="0">
              <a:buNone/>
            </a:pP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שֶׁנֶּאֱמַר: "אֱמֶת </a:t>
            </a:r>
            <a:r>
              <a:rPr lang="he-IL" dirty="0">
                <a:latin typeface="Guttman Keren" pitchFamily="2" charset="-79"/>
                <a:cs typeface="Guttman Keren" pitchFamily="2" charset="-79"/>
              </a:rPr>
              <a:t>וּמִשְׁפַּט שָׁלוֹם שִׁפְטוּ </a:t>
            </a:r>
            <a:r>
              <a:rPr lang="he-IL" dirty="0" smtClean="0">
                <a:latin typeface="Guttman Keren" pitchFamily="2" charset="-79"/>
                <a:cs typeface="Guttman Keren" pitchFamily="2" charset="-79"/>
              </a:rPr>
              <a:t>בְּשַׁעֲרֵיכֶם" </a:t>
            </a:r>
            <a:r>
              <a:rPr lang="he-IL" sz="2000" dirty="0" smtClean="0">
                <a:latin typeface="Guttman Keren" pitchFamily="2" charset="-79"/>
                <a:cs typeface="Guttman Keren" pitchFamily="2" charset="-79"/>
              </a:rPr>
              <a:t>(זכריה ח').</a:t>
            </a:r>
            <a:endParaRPr lang="he-IL" sz="2000" dirty="0">
              <a:latin typeface="Guttman Keren" pitchFamily="2" charset="-79"/>
              <a:cs typeface="Guttman Keren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77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e-IL" sz="3200" b="1" u="sng" dirty="0" smtClean="0"/>
              <a:t>עבודת סיכום למסכת אבות, פרק א', משניות ב', </a:t>
            </a:r>
            <a:r>
              <a:rPr lang="he-IL" sz="3200" b="1" u="sng" dirty="0" err="1" smtClean="0"/>
              <a:t>יח</a:t>
            </a:r>
            <a:r>
              <a:rPr lang="he-IL" sz="3200" b="1" u="sng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1600" b="1" dirty="0" smtClean="0">
                <a:cs typeface="+mj-cs"/>
              </a:rPr>
              <a:t>1. </a:t>
            </a:r>
            <a:r>
              <a:rPr lang="he-IL" sz="1600" b="1" dirty="0">
                <a:cs typeface="+mj-cs"/>
              </a:rPr>
              <a:t>מהי נקודת המבט של כל אחד מהתנאים הדוברים במשנה?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שמעון הצדיק – </a:t>
            </a:r>
            <a:r>
              <a:rPr lang="he-IL" sz="1600" b="1" dirty="0" smtClean="0">
                <a:cs typeface="+mj-cs"/>
              </a:rPr>
              <a:t>___________________________________________________________________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 smtClean="0">
                <a:cs typeface="+mj-cs"/>
              </a:rPr>
              <a:t>_______________________________________________________________________________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רבן שמעון בן גמליאל – </a:t>
            </a:r>
            <a:r>
              <a:rPr lang="he-IL" sz="1600" b="1" dirty="0" smtClean="0">
                <a:cs typeface="+mj-cs"/>
              </a:rPr>
              <a:t>_____________________________________________________________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 smtClean="0">
                <a:cs typeface="+mj-cs"/>
              </a:rPr>
              <a:t>_______________________________________________________________________________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 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2. נסחו במלים שלכם את המשפט: "על שלושה דברים העולם עומד" – 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 smtClean="0">
                <a:cs typeface="+mj-cs"/>
              </a:rPr>
              <a:t>_______________________________________________________________________________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 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3. עם איזה תנא אתם מסכימים? נמקו עמדתכם</a:t>
            </a:r>
            <a:r>
              <a:rPr lang="he-IL" sz="1600" b="1" dirty="0" smtClean="0">
                <a:cs typeface="+mj-cs"/>
              </a:rPr>
              <a:t>.______________________________________________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 smtClean="0">
                <a:cs typeface="+mj-cs"/>
              </a:rPr>
              <a:t>_______________________________________________________________________________</a:t>
            </a:r>
            <a:endParaRPr lang="en-US" sz="1600" b="1" dirty="0">
              <a:cs typeface="+mj-c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1600" b="1" dirty="0" smtClean="0">
                <a:cs typeface="+mj-cs"/>
              </a:rPr>
              <a:t>_______________________________________________________________________________</a:t>
            </a:r>
            <a:endParaRPr lang="he-IL" sz="1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83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178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מסכת אבות, פרק א', משנה ב':</vt:lpstr>
      <vt:lpstr>הרחבה והשוואת מקורות מידע</vt:lpstr>
      <vt:lpstr>העולם עומד על....</vt:lpstr>
      <vt:lpstr>PowerPoint Presentation</vt:lpstr>
      <vt:lpstr>מסכת אבות, פרק א', משנה יח:</vt:lpstr>
      <vt:lpstr>עבודת סיכום למסכת אבות, פרק א', משניות ב', יח: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מסכת אבות, פרק א', משנה ב':</dc:title>
  <dc:creator>user</dc:creator>
  <cp:lastModifiedBy>Daniel Shereshevsky</cp:lastModifiedBy>
  <cp:revision>12</cp:revision>
  <dcterms:created xsi:type="dcterms:W3CDTF">2012-02-20T19:20:07Z</dcterms:created>
  <dcterms:modified xsi:type="dcterms:W3CDTF">2014-03-11T12:05:46Z</dcterms:modified>
</cp:coreProperties>
</file>