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5" r:id="rId4"/>
    <p:sldId id="264" r:id="rId5"/>
    <p:sldId id="267" r:id="rId6"/>
    <p:sldId id="266" r:id="rId7"/>
    <p:sldId id="268" r:id="rId8"/>
    <p:sldId id="276" r:id="rId9"/>
    <p:sldId id="271" r:id="rId10"/>
    <p:sldId id="272" r:id="rId11"/>
    <p:sldId id="273" r:id="rId12"/>
    <p:sldId id="270" r:id="rId13"/>
    <p:sldId id="274" r:id="rId14"/>
    <p:sldId id="275" r:id="rId15"/>
  </p:sldIdLst>
  <p:sldSz cx="12192000" cy="6858000"/>
  <p:notesSz cx="6797675" cy="9926638"/>
  <p:embeddedFontLst>
    <p:embeddedFont>
      <p:font typeface="Open Sans Hebrew" panose="00000500000000000000" pitchFamily="2" charset="-79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ebo" panose="020B0604020202020204" charset="-79"/>
      <p:regular r:id="rId26"/>
      <p:bold r:id="rId27"/>
    </p:embeddedFont>
    <p:embeddedFont>
      <p:font typeface="Wingdings 3" panose="05040102010807070707" pitchFamily="18" charset="2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ira Gal" initials="O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F59"/>
    <a:srgbClr val="888888"/>
    <a:srgbClr val="009BB0"/>
    <a:srgbClr val="10A5C2"/>
    <a:srgbClr val="189D61"/>
    <a:srgbClr val="29A4C0"/>
    <a:srgbClr val="046CFF"/>
    <a:srgbClr val="3BC28B"/>
    <a:srgbClr val="016CFF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34" autoAdjust="0"/>
    <p:restoredTop sz="94660"/>
  </p:normalViewPr>
  <p:slideViewPr>
    <p:cSldViewPr snapToGrid="0">
      <p:cViewPr>
        <p:scale>
          <a:sx n="125" d="100"/>
          <a:sy n="125" d="100"/>
        </p:scale>
        <p:origin x="-414" y="3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2" d="100"/>
          <a:sy n="132" d="100"/>
        </p:scale>
        <p:origin x="534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EF29413-046E-0A44-B662-B2147E8DF4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1B44A0C-AEA1-5E46-8FC5-3BD5FC73F7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32CE5-DEF9-7542-9AD7-AE36EAC7DE9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78936B-178C-2A45-8A3B-0F2E85F311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8F830FE-78A2-594B-A56F-22C91DEC00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81FDE-2756-EB4E-97F6-2B2441D4E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5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9000F-0085-A145-8058-87DD5E42CE2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F28DA-2A75-1E42-A2E9-801455157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0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28DA-2A75-1E42-A2E9-801455157D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28DA-2A75-1E42-A2E9-801455157D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28DA-2A75-1E42-A2E9-801455157D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28DA-2A75-1E42-A2E9-801455157D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28DA-2A75-1E42-A2E9-801455157D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28DA-2A75-1E42-A2E9-801455157D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28DA-2A75-1E42-A2E9-801455157D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28DA-2A75-1E42-A2E9-801455157D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28DA-2A75-1E42-A2E9-801455157D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28DA-2A75-1E42-A2E9-801455157D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28DA-2A75-1E42-A2E9-801455157D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F28DA-2A75-1E42-A2E9-801455157D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5328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תוכן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7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ה כחו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402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ד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92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ק כותרת - כחו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9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25C4-0570-400D-BB63-6356D1C93DE2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3575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4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עם תמונ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66EDCC8-B6B5-FB4F-A694-A4DD12B9BE98}"/>
              </a:ext>
            </a:extLst>
          </p:cNvPr>
          <p:cNvGrpSpPr/>
          <p:nvPr userDrawn="1"/>
        </p:nvGrpSpPr>
        <p:grpSpPr>
          <a:xfrm>
            <a:off x="271111" y="277547"/>
            <a:ext cx="1823606" cy="233806"/>
            <a:chOff x="3131840" y="277607"/>
            <a:chExt cx="3124696" cy="400620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B273CA67-0007-144F-BFA5-9533E07F1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277607"/>
              <a:ext cx="1236230" cy="3770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0E0DFDC1-10E9-A440-87B6-88B97E29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293366"/>
              <a:ext cx="1756544" cy="384861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90806EBF-FB54-ED41-96FE-D1AD06C36558}"/>
              </a:ext>
            </a:extLst>
          </p:cNvPr>
          <p:cNvCxnSpPr>
            <a:cxnSpLocks/>
          </p:cNvCxnSpPr>
          <p:nvPr userDrawn="1"/>
        </p:nvCxnSpPr>
        <p:spPr>
          <a:xfrm>
            <a:off x="-32657" y="742611"/>
            <a:ext cx="1225731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1625319-5141-CD41-BF09-0F9275CC07DD}"/>
              </a:ext>
            </a:extLst>
          </p:cNvPr>
          <p:cNvSpPr txBox="1"/>
          <p:nvPr userDrawn="1"/>
        </p:nvSpPr>
        <p:spPr>
          <a:xfrm>
            <a:off x="8839200" y="2551837"/>
            <a:ext cx="1865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5400" dirty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כותרת</a:t>
            </a:r>
          </a:p>
          <a:p>
            <a:pPr algn="r" rtl="1"/>
            <a:r>
              <a:rPr lang="he-IL" sz="5400" dirty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גדולה</a:t>
            </a:r>
            <a:endParaRPr lang="en-US" sz="5400" dirty="0">
              <a:solidFill>
                <a:schemeClr val="tx1"/>
              </a:solidFill>
              <a:latin typeface="Open Sans Hebrew" pitchFamily="2" charset="-79"/>
              <a:cs typeface="Open Sans Hebrew" pitchFamily="2" charset="-79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A5EB091-9BB4-8746-8096-B1BB4DD4C6FD}"/>
              </a:ext>
            </a:extLst>
          </p:cNvPr>
          <p:cNvCxnSpPr>
            <a:cxnSpLocks/>
          </p:cNvCxnSpPr>
          <p:nvPr userDrawn="1"/>
        </p:nvCxnSpPr>
        <p:spPr>
          <a:xfrm flipH="1">
            <a:off x="8904515" y="4324807"/>
            <a:ext cx="170542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77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ופית עם תמונ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16A47AA-5DBF-E24D-B59E-559EE90540CB}"/>
              </a:ext>
            </a:extLst>
          </p:cNvPr>
          <p:cNvSpPr txBox="1"/>
          <p:nvPr userDrawn="1"/>
        </p:nvSpPr>
        <p:spPr>
          <a:xfrm>
            <a:off x="4011863" y="309522"/>
            <a:ext cx="7783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5400" dirty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כותרת</a:t>
            </a:r>
            <a:r>
              <a:rPr lang="en-US" sz="5400" dirty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 </a:t>
            </a:r>
            <a:r>
              <a:rPr lang="he-IL" sz="5400" dirty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גדולה</a:t>
            </a:r>
            <a:endParaRPr lang="en-US" sz="5400" dirty="0">
              <a:solidFill>
                <a:schemeClr val="tx1"/>
              </a:solidFill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253D4A-9936-7343-ABE3-BCD03D304175}"/>
              </a:ext>
            </a:extLst>
          </p:cNvPr>
          <p:cNvSpPr/>
          <p:nvPr userDrawn="1"/>
        </p:nvSpPr>
        <p:spPr>
          <a:xfrm>
            <a:off x="-1287735" y="1232852"/>
            <a:ext cx="15437122" cy="306372"/>
          </a:xfrm>
          <a:prstGeom prst="rect">
            <a:avLst/>
          </a:prstGeom>
          <a:solidFill>
            <a:srgbClr val="189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1733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223" userDrawn="1">
          <p15:clr>
            <a:srgbClr val="FBAE40"/>
          </p15:clr>
        </p15:guide>
        <p15:guide id="2" orient="horz" pos="14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קופית עם תמונה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55921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223">
          <p15:clr>
            <a:srgbClr val="FBAE40"/>
          </p15:clr>
        </p15:guide>
        <p15:guide id="2" orient="horz" pos="14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3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73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בלי בולט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38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בלי ק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2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תוכן - בולט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6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404036" y="624110"/>
            <a:ext cx="1190864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 Hebrew" pitchFamily="2" charset="-79"/>
                <a:cs typeface="Open Sans Hebrew" pitchFamily="2" charset="-79"/>
              </a:defRPr>
            </a:lvl1pPr>
          </a:lstStyle>
          <a:p>
            <a:fld id="{716D25C4-0570-400D-BB63-6356D1C93DE2}" type="datetimeFigureOut">
              <a:rPr lang="he-IL" smtClean="0"/>
              <a:pPr/>
              <a:t>י"א/ניסן/תש"פ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Hebrew" pitchFamily="2" charset="-79"/>
                <a:cs typeface="Open Sans Hebrew" pitchFamily="2" charset="-79"/>
              </a:defRPr>
            </a:lvl1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5" r:id="rId2"/>
    <p:sldLayoutId id="2147483722" r:id="rId3"/>
    <p:sldLayoutId id="2147483724" r:id="rId4"/>
    <p:sldLayoutId id="2147483698" r:id="rId5"/>
    <p:sldLayoutId id="2147483713" r:id="rId6"/>
    <p:sldLayoutId id="2147483714" r:id="rId7"/>
    <p:sldLayoutId id="2147483721" r:id="rId8"/>
    <p:sldLayoutId id="2147483719" r:id="rId9"/>
    <p:sldLayoutId id="2147483716" r:id="rId10"/>
    <p:sldLayoutId id="2147483717" r:id="rId11"/>
    <p:sldLayoutId id="2147483723" r:id="rId12"/>
    <p:sldLayoutId id="2147483718" r:id="rId13"/>
    <p:sldLayoutId id="2147483699" r:id="rId14"/>
    <p:sldLayoutId id="2147483703" r:id="rId15"/>
  </p:sldLayoutIdLst>
  <p:txStyles>
    <p:titleStyle>
      <a:lvl1pPr algn="r" defTabSz="457200" rtl="1" eaLnBrk="1" latinLnBrk="0" hangingPunct="1">
        <a:spcBef>
          <a:spcPct val="0"/>
        </a:spcBef>
        <a:buNone/>
        <a:defRPr sz="4500" b="0" kern="1200">
          <a:solidFill>
            <a:schemeClr val="tx1">
              <a:lumMod val="85000"/>
              <a:lumOff val="15000"/>
            </a:schemeClr>
          </a:solidFill>
          <a:latin typeface="Open Sans Hebrew" pitchFamily="2" charset="-79"/>
          <a:ea typeface="+mj-ea"/>
          <a:cs typeface="Open Sans Hebrew" pitchFamily="2" charset="-79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Open Sans Hebrew" pitchFamily="2" charset="-79"/>
          <a:ea typeface="+mn-ea"/>
          <a:cs typeface="Open Sans Hebrew" pitchFamily="2" charset="-79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800" kern="1200">
          <a:solidFill>
            <a:schemeClr val="tx1">
              <a:lumMod val="75000"/>
              <a:lumOff val="25000"/>
            </a:schemeClr>
          </a:solidFill>
          <a:latin typeface="Open Sans Hebrew" pitchFamily="2" charset="-79"/>
          <a:ea typeface="+mn-ea"/>
          <a:cs typeface="Open Sans Hebrew" pitchFamily="2" charset="-79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Open Sans Hebrew" pitchFamily="2" charset="-79"/>
          <a:ea typeface="+mn-ea"/>
          <a:cs typeface="Open Sans Hebrew" pitchFamily="2" charset="-79"/>
        </a:defRPr>
      </a:lvl3pPr>
      <a:lvl4pPr marL="1600200" indent="-228600" algn="just" defTabSz="457200" rtl="1" eaLnBrk="1" latinLnBrk="0" hangingPunct="1">
        <a:spcBef>
          <a:spcPts val="1000"/>
        </a:spcBef>
        <a:spcAft>
          <a:spcPts val="0"/>
        </a:spcAft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Heebo" pitchFamily="2" charset="-79"/>
          <a:ea typeface="+mn-ea"/>
          <a:cs typeface="Heebo" pitchFamily="2" charset="-79"/>
        </a:defRPr>
      </a:lvl4pPr>
      <a:lvl5pPr marL="2057400" indent="-228600" algn="just" defTabSz="457200" rtl="1" eaLnBrk="1" latinLnBrk="0" hangingPunct="1">
        <a:spcBef>
          <a:spcPts val="1000"/>
        </a:spcBef>
        <a:spcAft>
          <a:spcPts val="0"/>
        </a:spcAft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Heebo" pitchFamily="2" charset="-79"/>
          <a:ea typeface="+mn-ea"/>
          <a:cs typeface="Heebo" pitchFamily="2" charset="-79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10" Type="http://schemas.openxmlformats.org/officeDocument/2006/relationships/image" Target="../media/image10.jp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6.jp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8.jp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9.jp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5.jp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B188D20-8AD0-7A40-BFE6-E50B322A94AF}"/>
              </a:ext>
            </a:extLst>
          </p:cNvPr>
          <p:cNvSpPr txBox="1"/>
          <p:nvPr/>
        </p:nvSpPr>
        <p:spPr>
          <a:xfrm>
            <a:off x="13552714" y="4474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3020595-02CF-2B4C-A838-0E564D5DA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4" y="6140559"/>
            <a:ext cx="1059337" cy="323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068A38F-8B45-984B-8B0E-D43A3DC68B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82" y="6150761"/>
            <a:ext cx="1693966" cy="30987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0A5C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50" y="2474051"/>
            <a:ext cx="4559289" cy="327699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10A5C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39" y="2243047"/>
            <a:ext cx="2709861" cy="3515496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9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59" y="0"/>
            <a:ext cx="4448241" cy="293305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rgbClr val="10A5C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5" y="0"/>
            <a:ext cx="3760844" cy="364976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10A5C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149"/>
            <a:ext cx="4922850" cy="316139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10A5C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4000" cy="2597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C6AE19-66C1-B64E-B3BA-83D61C4B59EF}"/>
              </a:ext>
            </a:extLst>
          </p:cNvPr>
          <p:cNvSpPr txBox="1"/>
          <p:nvPr/>
        </p:nvSpPr>
        <p:spPr>
          <a:xfrm>
            <a:off x="1765210" y="1319877"/>
            <a:ext cx="8942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8000" b="1" dirty="0" smtClean="0">
                <a:solidFill>
                  <a:schemeClr val="bg1"/>
                </a:solidFill>
                <a:effectLst/>
                <a:latin typeface="Open Sans Hebrew" pitchFamily="2" charset="-79"/>
                <a:cs typeface="Open Sans Hebrew" pitchFamily="2" charset="-79"/>
              </a:rPr>
              <a:t>קהילות יהודיות ברחבי העולם</a:t>
            </a:r>
            <a:endParaRPr lang="en-US" sz="8000" b="1" dirty="0">
              <a:solidFill>
                <a:schemeClr val="bg1"/>
              </a:solidFill>
              <a:latin typeface="Open Sans Hebrew" pitchFamily="2" charset="-79"/>
              <a:cs typeface="Open Sans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053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6E6996-8CB8-7348-817C-7C2A502BD23C}"/>
              </a:ext>
            </a:extLst>
          </p:cNvPr>
          <p:cNvSpPr/>
          <p:nvPr/>
        </p:nvSpPr>
        <p:spPr>
          <a:xfrm>
            <a:off x="1" y="6300257"/>
            <a:ext cx="12192000" cy="557742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49BAA7-3457-524A-8683-463042A7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" y="6458380"/>
            <a:ext cx="650677" cy="198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16B616-DA7F-DE42-82A9-6F31ACAA7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342" y="6472630"/>
            <a:ext cx="787872" cy="14412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00" y="715678"/>
            <a:ext cx="2522414" cy="3272321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6559062" y="4042607"/>
            <a:ext cx="51218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©מוזיאון העם היהודי בבית התפוצות, המרכז לתיעוד חזותי ע"ש אוסטר </a:t>
            </a:r>
          </a:p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באדיבות 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אסתר וישעיהו  </a:t>
            </a:r>
            <a:r>
              <a:rPr lang="he-IL" sz="1100" dirty="0" err="1">
                <a:latin typeface="Open Sans Hebrew" pitchFamily="2" charset="-79"/>
                <a:cs typeface="Open Sans Hebrew" pitchFamily="2" charset="-79"/>
              </a:rPr>
              <a:t>קוה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, נתניה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30D58A8-5637-3D41-AF71-F3F40CB648FF}"/>
              </a:ext>
            </a:extLst>
          </p:cNvPr>
          <p:cNvSpPr/>
          <p:nvPr/>
        </p:nvSpPr>
        <p:spPr>
          <a:xfrm>
            <a:off x="4255477" y="616405"/>
            <a:ext cx="7346337" cy="45719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sp>
        <p:nvSpPr>
          <p:cNvPr id="2" name="מלבן 1"/>
          <p:cNvSpPr/>
          <p:nvPr/>
        </p:nvSpPr>
        <p:spPr>
          <a:xfrm>
            <a:off x="2048607" y="242395"/>
            <a:ext cx="9649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האחים שמשון, אסתר ומיכאל </a:t>
            </a:r>
            <a:r>
              <a:rPr lang="he-IL" sz="2000" dirty="0" err="1">
                <a:latin typeface="Open Sans Hebrew" pitchFamily="2" charset="-79"/>
                <a:cs typeface="Open Sans Hebrew" pitchFamily="2" charset="-79"/>
              </a:rPr>
              <a:t>גלובה</a:t>
            </a:r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 משתעשעים בשלג, </a:t>
            </a:r>
            <a:r>
              <a:rPr lang="he-IL" sz="2000" dirty="0" err="1">
                <a:latin typeface="Open Sans Hebrew" pitchFamily="2" charset="-79"/>
                <a:cs typeface="Open Sans Hebrew" pitchFamily="2" charset="-79"/>
              </a:rPr>
              <a:t>קאליש</a:t>
            </a:r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, פולין </a:t>
            </a:r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1935</a:t>
            </a:r>
            <a:endParaRPr lang="he-IL" sz="2000" dirty="0">
              <a:latin typeface="Open Sans Hebrew" pitchFamily="2" charset="-79"/>
              <a:cs typeface="Open Sans Hebrew" pitchFamily="2" charset="-79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9" y="1804966"/>
            <a:ext cx="5543550" cy="388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68B44-212D-804A-9EBC-C973BAC38AA4}"/>
              </a:ext>
            </a:extLst>
          </p:cNvPr>
          <p:cNvSpPr txBox="1"/>
          <p:nvPr/>
        </p:nvSpPr>
        <p:spPr>
          <a:xfrm>
            <a:off x="2303792" y="1205543"/>
            <a:ext cx="3654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 smtClean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פולין</a:t>
            </a:r>
            <a:endParaRPr lang="en-US" sz="2000" dirty="0">
              <a:solidFill>
                <a:schemeClr val="tx1"/>
              </a:solidFill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94F91DD0-D4EE-014F-BA78-7DE9DE4C8979}"/>
              </a:ext>
            </a:extLst>
          </p:cNvPr>
          <p:cNvSpPr/>
          <p:nvPr/>
        </p:nvSpPr>
        <p:spPr>
          <a:xfrm>
            <a:off x="4852557" y="1582794"/>
            <a:ext cx="1000707" cy="45719"/>
          </a:xfrm>
          <a:prstGeom prst="rect">
            <a:avLst/>
          </a:prstGeom>
          <a:solidFill>
            <a:srgbClr val="EC5F59"/>
          </a:solidFill>
          <a:ln>
            <a:solidFill>
              <a:srgbClr val="EC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87" y="2526681"/>
            <a:ext cx="215949" cy="38108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1" y="2691358"/>
            <a:ext cx="215949" cy="36838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17" y="2796279"/>
            <a:ext cx="215949" cy="36838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69" y="3953294"/>
            <a:ext cx="215949" cy="36838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71" y="3336525"/>
            <a:ext cx="215949" cy="36838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17" y="3858415"/>
            <a:ext cx="215949" cy="368384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53" y="4079254"/>
            <a:ext cx="365193" cy="32461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0919" y="1474848"/>
            <a:ext cx="2768707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100" dirty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  <a:t>הדגל הכחול מייצג את מיקומה של מדינת ישראל</a:t>
            </a:r>
          </a:p>
        </p:txBody>
      </p:sp>
    </p:spTree>
    <p:extLst>
      <p:ext uri="{BB962C8B-B14F-4D97-AF65-F5344CB8AC3E}">
        <p14:creationId xmlns:p14="http://schemas.microsoft.com/office/powerpoint/2010/main" val="41599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6E6996-8CB8-7348-817C-7C2A502BD23C}"/>
              </a:ext>
            </a:extLst>
          </p:cNvPr>
          <p:cNvSpPr/>
          <p:nvPr/>
        </p:nvSpPr>
        <p:spPr>
          <a:xfrm>
            <a:off x="1" y="6300257"/>
            <a:ext cx="12192000" cy="557742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49BAA7-3457-524A-8683-463042A7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" y="6458380"/>
            <a:ext cx="650677" cy="198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16B616-DA7F-DE42-82A9-6F31ACAA7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342" y="6472630"/>
            <a:ext cx="787872" cy="14412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46" y="765359"/>
            <a:ext cx="3310668" cy="321288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6697102" y="4042607"/>
            <a:ext cx="49838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©מוזיאון העם היהודי בבית התפוצות, המרכז לתיעוד חזותי ע"ש אוסטר </a:t>
            </a:r>
          </a:p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באדיבות 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סליה בנג'ו, ישראל, ע"י </a:t>
            </a:r>
            <a:r>
              <a:rPr lang="he-IL" sz="1100" dirty="0" err="1">
                <a:latin typeface="Open Sans Hebrew" pitchFamily="2" charset="-79"/>
                <a:cs typeface="Open Sans Hebrew" pitchFamily="2" charset="-79"/>
              </a:rPr>
              <a:t>גלדיס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 </a:t>
            </a:r>
            <a:r>
              <a:rPr lang="he-IL" sz="1100" dirty="0" err="1">
                <a:latin typeface="Open Sans Hebrew" pitchFamily="2" charset="-79"/>
                <a:cs typeface="Open Sans Hebrew" pitchFamily="2" charset="-79"/>
              </a:rPr>
              <a:t>פימיינטה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, ירושלים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30D58A8-5637-3D41-AF71-F3F40CB648FF}"/>
              </a:ext>
            </a:extLst>
          </p:cNvPr>
          <p:cNvSpPr/>
          <p:nvPr/>
        </p:nvSpPr>
        <p:spPr>
          <a:xfrm>
            <a:off x="1995854" y="559815"/>
            <a:ext cx="9605960" cy="45719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sp>
        <p:nvSpPr>
          <p:cNvPr id="2" name="מלבן 1"/>
          <p:cNvSpPr/>
          <p:nvPr/>
        </p:nvSpPr>
        <p:spPr>
          <a:xfrm>
            <a:off x="413239" y="182778"/>
            <a:ext cx="112805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ילדים משתעשעים בטקס בר-המצווה של יהושע </a:t>
            </a:r>
            <a:r>
              <a:rPr lang="he-IL" sz="2000" dirty="0" err="1" smtClean="0">
                <a:latin typeface="Open Sans Hebrew" pitchFamily="2" charset="-79"/>
                <a:cs typeface="Open Sans Hebrew" pitchFamily="2" charset="-79"/>
              </a:rPr>
              <a:t>בנג'יו</a:t>
            </a:r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, שנערך </a:t>
            </a:r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בביתו של הדיין</a:t>
            </a:r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. </a:t>
            </a:r>
            <a:r>
              <a:rPr lang="he-IL" sz="2000" dirty="0" err="1" smtClean="0">
                <a:latin typeface="Open Sans Hebrew" pitchFamily="2" charset="-79"/>
                <a:cs typeface="Open Sans Hebrew" pitchFamily="2" charset="-79"/>
              </a:rPr>
              <a:t>טנג'יר</a:t>
            </a:r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, מרוקו, </a:t>
            </a:r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1912</a:t>
            </a:r>
            <a:endParaRPr lang="he-IL" sz="2000" dirty="0">
              <a:latin typeface="Open Sans Hebrew" pitchFamily="2" charset="-79"/>
              <a:cs typeface="Open Sans Hebrew" pitchFamily="2" charset="-79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9" y="1804966"/>
            <a:ext cx="5543550" cy="388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68B44-212D-804A-9EBC-C973BAC38AA4}"/>
              </a:ext>
            </a:extLst>
          </p:cNvPr>
          <p:cNvSpPr txBox="1"/>
          <p:nvPr/>
        </p:nvSpPr>
        <p:spPr>
          <a:xfrm>
            <a:off x="2303792" y="1205543"/>
            <a:ext cx="3654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 smtClean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מרוקו</a:t>
            </a:r>
            <a:endParaRPr lang="en-US" sz="2000" dirty="0">
              <a:solidFill>
                <a:schemeClr val="tx1"/>
              </a:solidFill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94F91DD0-D4EE-014F-BA78-7DE9DE4C8979}"/>
              </a:ext>
            </a:extLst>
          </p:cNvPr>
          <p:cNvSpPr/>
          <p:nvPr/>
        </p:nvSpPr>
        <p:spPr>
          <a:xfrm>
            <a:off x="5249008" y="1582794"/>
            <a:ext cx="604256" cy="45719"/>
          </a:xfrm>
          <a:prstGeom prst="rect">
            <a:avLst/>
          </a:prstGeom>
          <a:solidFill>
            <a:srgbClr val="EC5F59"/>
          </a:solidFill>
          <a:ln>
            <a:solidFill>
              <a:srgbClr val="EC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03" y="3938456"/>
            <a:ext cx="215949" cy="38108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1" y="2691358"/>
            <a:ext cx="215949" cy="368384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17" y="2796279"/>
            <a:ext cx="215949" cy="36838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87" y="2533033"/>
            <a:ext cx="215949" cy="36838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71" y="3336525"/>
            <a:ext cx="215949" cy="36838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17" y="3858415"/>
            <a:ext cx="215949" cy="36838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53" y="4079254"/>
            <a:ext cx="365193" cy="3246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0919" y="1474848"/>
            <a:ext cx="2768707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100" dirty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  <a:t>הדגל הכחול מייצג את מיקומה של מדינת ישראל</a:t>
            </a:r>
          </a:p>
        </p:txBody>
      </p:sp>
    </p:spTree>
    <p:extLst>
      <p:ext uri="{BB962C8B-B14F-4D97-AF65-F5344CB8AC3E}">
        <p14:creationId xmlns:p14="http://schemas.microsoft.com/office/powerpoint/2010/main" val="14962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6E6996-8CB8-7348-817C-7C2A502BD23C}"/>
              </a:ext>
            </a:extLst>
          </p:cNvPr>
          <p:cNvSpPr/>
          <p:nvPr/>
        </p:nvSpPr>
        <p:spPr>
          <a:xfrm>
            <a:off x="1" y="6300257"/>
            <a:ext cx="12192000" cy="557742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49BAA7-3457-524A-8683-463042A7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" y="6458380"/>
            <a:ext cx="650677" cy="198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16B616-DA7F-DE42-82A9-6F31ACAA7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342" y="6472630"/>
            <a:ext cx="787872" cy="14412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03" y="888023"/>
            <a:ext cx="4904711" cy="3149744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6697102" y="4042607"/>
            <a:ext cx="49838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©מוזיאון העם היהודי בבית התפוצות, המרכז לתיעוד חזותי ע"ש אוסטר </a:t>
            </a:r>
          </a:p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באדיבות צבי ואולגה </a:t>
            </a:r>
            <a:r>
              <a:rPr lang="he-IL" sz="1100" dirty="0" err="1" smtClean="0">
                <a:latin typeface="Open Sans Hebrew" pitchFamily="2" charset="-79"/>
                <a:cs typeface="Open Sans Hebrew" pitchFamily="2" charset="-79"/>
              </a:rPr>
              <a:t>אינפלד</a:t>
            </a:r>
            <a:endParaRPr lang="he-IL" sz="1100" dirty="0"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DB64102-3A6C-0042-B835-1E7FAB9AE9EA}"/>
              </a:ext>
            </a:extLst>
          </p:cNvPr>
          <p:cNvSpPr txBox="1"/>
          <p:nvPr/>
        </p:nvSpPr>
        <p:spPr>
          <a:xfrm>
            <a:off x="2443840" y="204017"/>
            <a:ext cx="9237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קבוצת ילדים </a:t>
            </a:r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בטיול בחיק הטבע, </a:t>
            </a:r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בולגריה, </a:t>
            </a:r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שנות ה-1930</a:t>
            </a:r>
            <a:endParaRPr lang="en-US" sz="2000" dirty="0"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430D58A8-5637-3D41-AF71-F3F40CB648FF}"/>
              </a:ext>
            </a:extLst>
          </p:cNvPr>
          <p:cNvSpPr/>
          <p:nvPr/>
        </p:nvSpPr>
        <p:spPr>
          <a:xfrm>
            <a:off x="6096001" y="582283"/>
            <a:ext cx="5505813" cy="45719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9" y="1804966"/>
            <a:ext cx="5543550" cy="388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568B44-212D-804A-9EBC-C973BAC38AA4}"/>
              </a:ext>
            </a:extLst>
          </p:cNvPr>
          <p:cNvSpPr txBox="1"/>
          <p:nvPr/>
        </p:nvSpPr>
        <p:spPr>
          <a:xfrm>
            <a:off x="2303792" y="1205543"/>
            <a:ext cx="3654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 smtClean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בולגריה</a:t>
            </a:r>
            <a:endParaRPr lang="en-US" sz="2000" dirty="0">
              <a:solidFill>
                <a:schemeClr val="tx1"/>
              </a:solidFill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94F91DD0-D4EE-014F-BA78-7DE9DE4C8979}"/>
              </a:ext>
            </a:extLst>
          </p:cNvPr>
          <p:cNvSpPr/>
          <p:nvPr/>
        </p:nvSpPr>
        <p:spPr>
          <a:xfrm>
            <a:off x="5081954" y="1582794"/>
            <a:ext cx="771310" cy="45719"/>
          </a:xfrm>
          <a:prstGeom prst="rect">
            <a:avLst/>
          </a:prstGeom>
          <a:solidFill>
            <a:srgbClr val="EC5F59"/>
          </a:solidFill>
          <a:ln>
            <a:solidFill>
              <a:srgbClr val="EC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24" name="תמונה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26" y="3334718"/>
            <a:ext cx="215949" cy="38108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1" y="2691358"/>
            <a:ext cx="215949" cy="36838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17" y="2796279"/>
            <a:ext cx="215949" cy="36838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87" y="2533033"/>
            <a:ext cx="215949" cy="36838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09" y="3958193"/>
            <a:ext cx="215949" cy="368384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17" y="3858415"/>
            <a:ext cx="215949" cy="368384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53" y="4079254"/>
            <a:ext cx="365193" cy="32461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0919" y="1474848"/>
            <a:ext cx="2768707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100" dirty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  <a:t>הדגל הכחול מייצג את מיקומה של מדינת ישראל</a:t>
            </a:r>
          </a:p>
        </p:txBody>
      </p:sp>
    </p:spTree>
    <p:extLst>
      <p:ext uri="{BB962C8B-B14F-4D97-AF65-F5344CB8AC3E}">
        <p14:creationId xmlns:p14="http://schemas.microsoft.com/office/powerpoint/2010/main" val="34292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6E6996-8CB8-7348-817C-7C2A502BD23C}"/>
              </a:ext>
            </a:extLst>
          </p:cNvPr>
          <p:cNvSpPr/>
          <p:nvPr/>
        </p:nvSpPr>
        <p:spPr>
          <a:xfrm>
            <a:off x="1" y="6300257"/>
            <a:ext cx="12192000" cy="557742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49BAA7-3457-524A-8683-463042A7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" y="6458380"/>
            <a:ext cx="650677" cy="198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16B616-DA7F-DE42-82A9-6F31ACAA7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342" y="6472630"/>
            <a:ext cx="787872" cy="14412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77" y="834904"/>
            <a:ext cx="4374537" cy="3144199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6697102" y="4042607"/>
            <a:ext cx="49838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©מוזיאון העם היהודי בבית התפוצות, המרכז לתיעוד חזותי ע"ש אוסטר </a:t>
            </a:r>
          </a:p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באדיבות 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אנה </a:t>
            </a:r>
            <a:r>
              <a:rPr lang="he-IL" sz="1100" dirty="0" err="1">
                <a:latin typeface="Open Sans Hebrew" pitchFamily="2" charset="-79"/>
                <a:cs typeface="Open Sans Hebrew" pitchFamily="2" charset="-79"/>
              </a:rPr>
              <a:t>באואר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, רמת גן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430D58A8-5637-3D41-AF71-F3F40CB648FF}"/>
              </a:ext>
            </a:extLst>
          </p:cNvPr>
          <p:cNvSpPr/>
          <p:nvPr/>
        </p:nvSpPr>
        <p:spPr>
          <a:xfrm>
            <a:off x="2022231" y="582283"/>
            <a:ext cx="9579583" cy="45719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sp>
        <p:nvSpPr>
          <p:cNvPr id="2" name="מלבן 1"/>
          <p:cNvSpPr/>
          <p:nvPr/>
        </p:nvSpPr>
        <p:spPr>
          <a:xfrm>
            <a:off x="-3835361" y="208290"/>
            <a:ext cx="1551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תלמידי כיתה ג' של בית הספר היסודי עם המורה </a:t>
            </a:r>
            <a:r>
              <a:rPr lang="he-IL" sz="2000" dirty="0" err="1" smtClean="0">
                <a:latin typeface="Open Sans Hebrew" pitchFamily="2" charset="-79"/>
                <a:cs typeface="Open Sans Hebrew" pitchFamily="2" charset="-79"/>
              </a:rPr>
              <a:t>זדנק</a:t>
            </a:r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 </a:t>
            </a:r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הלר</a:t>
            </a:r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, פראג</a:t>
            </a:r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, צ'כוסלובקיה,  שנות ה-1920-30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9" y="1804966"/>
            <a:ext cx="5543550" cy="388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568B44-212D-804A-9EBC-C973BAC38AA4}"/>
              </a:ext>
            </a:extLst>
          </p:cNvPr>
          <p:cNvSpPr txBox="1"/>
          <p:nvPr/>
        </p:nvSpPr>
        <p:spPr>
          <a:xfrm>
            <a:off x="2303792" y="1205543"/>
            <a:ext cx="3654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 smtClean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צ'כוסלובקיה</a:t>
            </a:r>
            <a:endParaRPr lang="en-US" sz="2000" dirty="0">
              <a:solidFill>
                <a:schemeClr val="tx1"/>
              </a:solidFill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94F91DD0-D4EE-014F-BA78-7DE9DE4C8979}"/>
              </a:ext>
            </a:extLst>
          </p:cNvPr>
          <p:cNvSpPr/>
          <p:nvPr/>
        </p:nvSpPr>
        <p:spPr>
          <a:xfrm>
            <a:off x="4633546" y="1582794"/>
            <a:ext cx="1219718" cy="45719"/>
          </a:xfrm>
          <a:prstGeom prst="rect">
            <a:avLst/>
          </a:prstGeom>
          <a:solidFill>
            <a:srgbClr val="EC5F59"/>
          </a:solidFill>
          <a:ln>
            <a:solidFill>
              <a:srgbClr val="EC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89" y="2789927"/>
            <a:ext cx="215949" cy="38108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1" y="2691358"/>
            <a:ext cx="215949" cy="36838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75" y="3341070"/>
            <a:ext cx="215949" cy="36838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87" y="2533033"/>
            <a:ext cx="215949" cy="36838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09" y="3958193"/>
            <a:ext cx="215949" cy="36838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17" y="3858415"/>
            <a:ext cx="215949" cy="368384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53" y="4079254"/>
            <a:ext cx="365193" cy="32461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0919" y="1474848"/>
            <a:ext cx="2768707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100" dirty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  <a:t>הדגל הכחול מייצג את מיקומה של מדינת ישראל</a:t>
            </a:r>
          </a:p>
        </p:txBody>
      </p:sp>
    </p:spTree>
    <p:extLst>
      <p:ext uri="{BB962C8B-B14F-4D97-AF65-F5344CB8AC3E}">
        <p14:creationId xmlns:p14="http://schemas.microsoft.com/office/powerpoint/2010/main" val="11972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6E6996-8CB8-7348-817C-7C2A502BD23C}"/>
              </a:ext>
            </a:extLst>
          </p:cNvPr>
          <p:cNvSpPr/>
          <p:nvPr/>
        </p:nvSpPr>
        <p:spPr>
          <a:xfrm>
            <a:off x="1" y="6300257"/>
            <a:ext cx="12192000" cy="557742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49BAA7-3457-524A-8683-463042A7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" y="6458380"/>
            <a:ext cx="650677" cy="198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16B616-DA7F-DE42-82A9-6F31ACAA7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342" y="6472630"/>
            <a:ext cx="787872" cy="1441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25" y="771756"/>
            <a:ext cx="4928490" cy="3149613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6697102" y="4042607"/>
            <a:ext cx="49838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©מוזיאון העם היהודי בבית התפוצות, המרכז לתיעוד חזותי ע"ש אוסטר </a:t>
            </a:r>
          </a:p>
          <a:p>
            <a:pPr algn="r" rtl="1"/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באדיבות שאול </a:t>
            </a:r>
            <a:r>
              <a:rPr lang="he-IL" sz="1100" dirty="0" err="1">
                <a:latin typeface="Open Sans Hebrew" pitchFamily="2" charset="-79"/>
                <a:cs typeface="Open Sans Hebrew" pitchFamily="2" charset="-79"/>
              </a:rPr>
              <a:t>סחייק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, תל-אביב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30D58A8-5637-3D41-AF71-F3F40CB648FF}"/>
              </a:ext>
            </a:extLst>
          </p:cNvPr>
          <p:cNvSpPr/>
          <p:nvPr/>
        </p:nvSpPr>
        <p:spPr>
          <a:xfrm>
            <a:off x="6697102" y="582283"/>
            <a:ext cx="4904712" cy="45719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sp>
        <p:nvSpPr>
          <p:cNvPr id="2" name="מלבן 1"/>
          <p:cNvSpPr/>
          <p:nvPr/>
        </p:nvSpPr>
        <p:spPr>
          <a:xfrm>
            <a:off x="5611318" y="22775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חגיגת פורים בגן הילדים </a:t>
            </a:r>
            <a:r>
              <a:rPr lang="he-IL" sz="2000" dirty="0" err="1">
                <a:latin typeface="Open Sans Hebrew" pitchFamily="2" charset="-79"/>
                <a:cs typeface="Open Sans Hebrew" pitchFamily="2" charset="-79"/>
              </a:rPr>
              <a:t>היהודי,בגדד</a:t>
            </a:r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, עירק, 1927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9" y="1804966"/>
            <a:ext cx="5543550" cy="388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568B44-212D-804A-9EBC-C973BAC38AA4}"/>
              </a:ext>
            </a:extLst>
          </p:cNvPr>
          <p:cNvSpPr txBox="1"/>
          <p:nvPr/>
        </p:nvSpPr>
        <p:spPr>
          <a:xfrm>
            <a:off x="2303792" y="1205543"/>
            <a:ext cx="3654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 smtClean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עירק</a:t>
            </a:r>
            <a:endParaRPr lang="en-US" sz="2000" dirty="0">
              <a:solidFill>
                <a:schemeClr val="tx1"/>
              </a:solidFill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94F91DD0-D4EE-014F-BA78-7DE9DE4C8979}"/>
              </a:ext>
            </a:extLst>
          </p:cNvPr>
          <p:cNvSpPr/>
          <p:nvPr/>
        </p:nvSpPr>
        <p:spPr>
          <a:xfrm>
            <a:off x="5345722" y="1582794"/>
            <a:ext cx="507541" cy="45719"/>
          </a:xfrm>
          <a:prstGeom prst="rect">
            <a:avLst/>
          </a:prstGeom>
          <a:solidFill>
            <a:srgbClr val="EC5F59"/>
          </a:solidFill>
          <a:ln>
            <a:solidFill>
              <a:srgbClr val="EC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48" y="3824035"/>
            <a:ext cx="215949" cy="38108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1" y="2691358"/>
            <a:ext cx="215949" cy="368384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75" y="3341070"/>
            <a:ext cx="215949" cy="36838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87" y="2533033"/>
            <a:ext cx="215949" cy="36838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09" y="3958193"/>
            <a:ext cx="215949" cy="36838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41" y="2796279"/>
            <a:ext cx="215949" cy="36838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53" y="4079254"/>
            <a:ext cx="365193" cy="3246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0919" y="1474848"/>
            <a:ext cx="2768707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100" dirty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  <a:t>הדגל הכחול מייצג את מיקומה של מדינת ישראל</a:t>
            </a:r>
          </a:p>
        </p:txBody>
      </p:sp>
    </p:spTree>
    <p:extLst>
      <p:ext uri="{BB962C8B-B14F-4D97-AF65-F5344CB8AC3E}">
        <p14:creationId xmlns:p14="http://schemas.microsoft.com/office/powerpoint/2010/main" val="40014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6E6996-8CB8-7348-817C-7C2A502BD23C}"/>
              </a:ext>
            </a:extLst>
          </p:cNvPr>
          <p:cNvSpPr/>
          <p:nvPr/>
        </p:nvSpPr>
        <p:spPr>
          <a:xfrm>
            <a:off x="1" y="6300257"/>
            <a:ext cx="12192000" cy="557742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49BAA7-3457-524A-8683-463042A7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" y="6458380"/>
            <a:ext cx="650677" cy="198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16B616-DA7F-DE42-82A9-6F31ACAA7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342" y="6472630"/>
            <a:ext cx="787872" cy="14412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82" y="784618"/>
            <a:ext cx="8128000" cy="53594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430D58A8-5637-3D41-AF71-F3F40CB648FF}"/>
              </a:ext>
            </a:extLst>
          </p:cNvPr>
          <p:cNvSpPr/>
          <p:nvPr/>
        </p:nvSpPr>
        <p:spPr>
          <a:xfrm>
            <a:off x="10779368" y="582283"/>
            <a:ext cx="857614" cy="45719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sp>
        <p:nvSpPr>
          <p:cNvPr id="7" name="מלבן 6"/>
          <p:cNvSpPr/>
          <p:nvPr/>
        </p:nvSpPr>
        <p:spPr>
          <a:xfrm>
            <a:off x="10682629" y="213824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תמונה 1</a:t>
            </a:r>
            <a:endParaRPr lang="he-IL" sz="2000" dirty="0"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50489" y="5651647"/>
            <a:ext cx="31873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© מוזיאון העם היהודי בבית התפוצות, המרכז לתיעוד חזותי ע"ש אוסטר, באדיבות רעיה </a:t>
            </a:r>
            <a:r>
              <a:rPr lang="he-IL" sz="1100" dirty="0" err="1">
                <a:latin typeface="Open Sans Hebrew" pitchFamily="2" charset="-79"/>
                <a:cs typeface="Open Sans Hebrew" pitchFamily="2" charset="-79"/>
              </a:rPr>
              <a:t>ווירה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, אסטוניה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5A531E-2962-4342-BAAC-4915961FB783}"/>
              </a:ext>
            </a:extLst>
          </p:cNvPr>
          <p:cNvSpPr txBox="1"/>
          <p:nvPr/>
        </p:nvSpPr>
        <p:spPr>
          <a:xfrm>
            <a:off x="250489" y="784618"/>
            <a:ext cx="298631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תארו: מה רואים בתמונה?</a:t>
            </a:r>
          </a:p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latin typeface="Open Sans Hebrew" pitchFamily="2" charset="-79"/>
                <a:cs typeface="Open Sans Hebrew" pitchFamily="2" charset="-79"/>
              </a:rPr>
              <a:t>איך אפשר לדעת שהתמונה צולמה בעבר?</a:t>
            </a:r>
          </a:p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latin typeface="Open Sans Hebrew" pitchFamily="2" charset="-79"/>
                <a:cs typeface="Open Sans Hebrew" pitchFamily="2" charset="-79"/>
              </a:rPr>
              <a:t>מה הסיפור/ההתרחשות בתמונה?</a:t>
            </a:r>
          </a:p>
        </p:txBody>
      </p:sp>
    </p:spTree>
    <p:extLst>
      <p:ext uri="{BB962C8B-B14F-4D97-AF65-F5344CB8AC3E}">
        <p14:creationId xmlns:p14="http://schemas.microsoft.com/office/powerpoint/2010/main" val="1566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6E6996-8CB8-7348-817C-7C2A502BD23C}"/>
              </a:ext>
            </a:extLst>
          </p:cNvPr>
          <p:cNvSpPr/>
          <p:nvPr/>
        </p:nvSpPr>
        <p:spPr>
          <a:xfrm>
            <a:off x="1" y="6300257"/>
            <a:ext cx="12192000" cy="557742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49BAA7-3457-524A-8683-463042A7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" y="6458380"/>
            <a:ext cx="650677" cy="198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16B616-DA7F-DE42-82A9-6F31ACAA7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342" y="6472630"/>
            <a:ext cx="787872" cy="14412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32" y="440137"/>
            <a:ext cx="4699000" cy="6096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30D58A8-5637-3D41-AF71-F3F40CB648FF}"/>
              </a:ext>
            </a:extLst>
          </p:cNvPr>
          <p:cNvSpPr/>
          <p:nvPr/>
        </p:nvSpPr>
        <p:spPr>
          <a:xfrm>
            <a:off x="10779368" y="582283"/>
            <a:ext cx="857614" cy="45719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sp>
        <p:nvSpPr>
          <p:cNvPr id="8" name="מלבן 7"/>
          <p:cNvSpPr/>
          <p:nvPr/>
        </p:nvSpPr>
        <p:spPr>
          <a:xfrm>
            <a:off x="10682629" y="213824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תמונה 2</a:t>
            </a:r>
            <a:endParaRPr lang="he-IL" sz="2000" dirty="0"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156622" y="5784124"/>
            <a:ext cx="34817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© מוזיאון העם היהודי בבית התפוצות, המרכז לתיעוד חזותי ע"ש אוסטר, באדיבות 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אסתר וישעיהו  </a:t>
            </a:r>
            <a:r>
              <a:rPr lang="he-IL" sz="1100" dirty="0" err="1">
                <a:latin typeface="Open Sans Hebrew" pitchFamily="2" charset="-79"/>
                <a:cs typeface="Open Sans Hebrew" pitchFamily="2" charset="-79"/>
              </a:rPr>
              <a:t>קוה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, נתניה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5A531E-2962-4342-BAAC-4915961FB783}"/>
              </a:ext>
            </a:extLst>
          </p:cNvPr>
          <p:cNvSpPr txBox="1"/>
          <p:nvPr/>
        </p:nvSpPr>
        <p:spPr>
          <a:xfrm>
            <a:off x="575827" y="440137"/>
            <a:ext cx="3996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תארו: מה רואים בתמונה?</a:t>
            </a:r>
          </a:p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latin typeface="Open Sans Hebrew" pitchFamily="2" charset="-79"/>
                <a:cs typeface="Open Sans Hebrew" pitchFamily="2" charset="-79"/>
              </a:rPr>
              <a:t>איך אפשר לדעת שהתמונה צולמה בעבר?</a:t>
            </a:r>
          </a:p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latin typeface="Open Sans Hebrew" pitchFamily="2" charset="-79"/>
                <a:cs typeface="Open Sans Hebrew" pitchFamily="2" charset="-79"/>
              </a:rPr>
              <a:t>מה הסיפור/ההתרחשות בתמונה?</a:t>
            </a:r>
          </a:p>
        </p:txBody>
      </p:sp>
    </p:spTree>
    <p:extLst>
      <p:ext uri="{BB962C8B-B14F-4D97-AF65-F5344CB8AC3E}">
        <p14:creationId xmlns:p14="http://schemas.microsoft.com/office/powerpoint/2010/main" val="1688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6E6996-8CB8-7348-817C-7C2A502BD23C}"/>
              </a:ext>
            </a:extLst>
          </p:cNvPr>
          <p:cNvSpPr/>
          <p:nvPr/>
        </p:nvSpPr>
        <p:spPr>
          <a:xfrm>
            <a:off x="1" y="6300257"/>
            <a:ext cx="12192000" cy="557742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49BAA7-3457-524A-8683-463042A7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" y="6458380"/>
            <a:ext cx="650677" cy="198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16B616-DA7F-DE42-82A9-6F31ACAA7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342" y="6472630"/>
            <a:ext cx="787872" cy="14412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7" y="582283"/>
            <a:ext cx="6019800" cy="5842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430D58A8-5637-3D41-AF71-F3F40CB648FF}"/>
              </a:ext>
            </a:extLst>
          </p:cNvPr>
          <p:cNvSpPr/>
          <p:nvPr/>
        </p:nvSpPr>
        <p:spPr>
          <a:xfrm>
            <a:off x="10779368" y="582283"/>
            <a:ext cx="857614" cy="45719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sp>
        <p:nvSpPr>
          <p:cNvPr id="7" name="מלבן 6"/>
          <p:cNvSpPr/>
          <p:nvPr/>
        </p:nvSpPr>
        <p:spPr>
          <a:xfrm>
            <a:off x="10682629" y="213824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תמונה 3</a:t>
            </a:r>
            <a:endParaRPr lang="he-IL" sz="2000" dirty="0"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239740" y="5682829"/>
            <a:ext cx="31569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© מוזיאון העם היהודי בבית התפוצות, המרכז לתיעוד חזותי ע"ש אוסטר, באדיבות 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סליה בנג'ו, ישראל, ע"י </a:t>
            </a:r>
            <a:r>
              <a:rPr lang="he-IL" sz="1100" dirty="0" err="1">
                <a:latin typeface="Open Sans Hebrew" pitchFamily="2" charset="-79"/>
                <a:cs typeface="Open Sans Hebrew" pitchFamily="2" charset="-79"/>
              </a:rPr>
              <a:t>גלדיס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 </a:t>
            </a:r>
            <a:r>
              <a:rPr lang="he-IL" sz="1100" dirty="0" err="1">
                <a:latin typeface="Open Sans Hebrew" pitchFamily="2" charset="-79"/>
                <a:cs typeface="Open Sans Hebrew" pitchFamily="2" charset="-79"/>
              </a:rPr>
              <a:t>פימיינטה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, ירושלים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5A531E-2962-4342-BAAC-4915961FB783}"/>
              </a:ext>
            </a:extLst>
          </p:cNvPr>
          <p:cNvSpPr txBox="1"/>
          <p:nvPr/>
        </p:nvSpPr>
        <p:spPr>
          <a:xfrm>
            <a:off x="514258" y="582283"/>
            <a:ext cx="3618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תארו: מה רואים בתמונה?</a:t>
            </a:r>
          </a:p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latin typeface="Open Sans Hebrew" pitchFamily="2" charset="-79"/>
                <a:cs typeface="Open Sans Hebrew" pitchFamily="2" charset="-79"/>
              </a:rPr>
              <a:t>איך אפשר לדעת שהתמונה צולמה בעבר?</a:t>
            </a:r>
          </a:p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latin typeface="Open Sans Hebrew" pitchFamily="2" charset="-79"/>
                <a:cs typeface="Open Sans Hebrew" pitchFamily="2" charset="-79"/>
              </a:rPr>
              <a:t>מה הסיפור/ההתרחשות בתמונה?</a:t>
            </a:r>
          </a:p>
        </p:txBody>
      </p:sp>
    </p:spTree>
    <p:extLst>
      <p:ext uri="{BB962C8B-B14F-4D97-AF65-F5344CB8AC3E}">
        <p14:creationId xmlns:p14="http://schemas.microsoft.com/office/powerpoint/2010/main" val="42520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6E6996-8CB8-7348-817C-7C2A502BD23C}"/>
              </a:ext>
            </a:extLst>
          </p:cNvPr>
          <p:cNvSpPr/>
          <p:nvPr/>
        </p:nvSpPr>
        <p:spPr>
          <a:xfrm>
            <a:off x="1" y="6300257"/>
            <a:ext cx="12192000" cy="557742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49BAA7-3457-524A-8683-463042A7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" y="6458380"/>
            <a:ext cx="650677" cy="198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16B616-DA7F-DE42-82A9-6F31ACAA7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342" y="6472630"/>
            <a:ext cx="787872" cy="14412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82" y="761166"/>
            <a:ext cx="8128000" cy="5219700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3414836" y="5484649"/>
            <a:ext cx="822214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 smtClean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  <a:t/>
            </a:r>
            <a:br>
              <a:rPr lang="he-IL" b="1" dirty="0" smtClean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</a:br>
            <a:endParaRPr lang="he-IL" b="1" dirty="0" smtClean="0">
              <a:solidFill>
                <a:srgbClr val="29A4C0"/>
              </a:solidFill>
              <a:latin typeface="Open Sans Hebrew" pitchFamily="2" charset="-79"/>
              <a:cs typeface="Open Sans Hebrew" pitchFamily="2" charset="-79"/>
            </a:endParaRPr>
          </a:p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©מוזיאון העם היהודי בבית התפוצות, המרכז לתיעוד חזותי ע"ש אוסטר באדיבות צבי ואולגה </a:t>
            </a:r>
            <a:r>
              <a:rPr lang="he-IL" sz="1100" dirty="0" err="1" smtClean="0">
                <a:latin typeface="Open Sans Hebrew" pitchFamily="2" charset="-79"/>
                <a:cs typeface="Open Sans Hebrew" pitchFamily="2" charset="-79"/>
              </a:rPr>
              <a:t>אינפלד</a:t>
            </a:r>
            <a:endParaRPr lang="he-IL" sz="1100" dirty="0"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30D58A8-5637-3D41-AF71-F3F40CB648FF}"/>
              </a:ext>
            </a:extLst>
          </p:cNvPr>
          <p:cNvSpPr/>
          <p:nvPr/>
        </p:nvSpPr>
        <p:spPr>
          <a:xfrm>
            <a:off x="10779368" y="582283"/>
            <a:ext cx="857614" cy="45719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sp>
        <p:nvSpPr>
          <p:cNvPr id="9" name="מלבן 8"/>
          <p:cNvSpPr/>
          <p:nvPr/>
        </p:nvSpPr>
        <p:spPr>
          <a:xfrm>
            <a:off x="10682629" y="213824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תמונה 4</a:t>
            </a:r>
            <a:endParaRPr lang="he-IL" sz="2000" dirty="0"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5A531E-2962-4342-BAAC-4915961FB783}"/>
              </a:ext>
            </a:extLst>
          </p:cNvPr>
          <p:cNvSpPr txBox="1"/>
          <p:nvPr/>
        </p:nvSpPr>
        <p:spPr>
          <a:xfrm>
            <a:off x="250489" y="635154"/>
            <a:ext cx="298631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תארו: מה רואים בתמונה?</a:t>
            </a:r>
          </a:p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latin typeface="Open Sans Hebrew" pitchFamily="2" charset="-79"/>
                <a:cs typeface="Open Sans Hebrew" pitchFamily="2" charset="-79"/>
              </a:rPr>
              <a:t>איך אפשר לדעת שהתמונה צולמה בעבר?</a:t>
            </a:r>
          </a:p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latin typeface="Open Sans Hebrew" pitchFamily="2" charset="-79"/>
                <a:cs typeface="Open Sans Hebrew" pitchFamily="2" charset="-79"/>
              </a:rPr>
              <a:t>מה הסיפור/ההתרחשות בתמונה?</a:t>
            </a:r>
          </a:p>
        </p:txBody>
      </p:sp>
    </p:spTree>
    <p:extLst>
      <p:ext uri="{BB962C8B-B14F-4D97-AF65-F5344CB8AC3E}">
        <p14:creationId xmlns:p14="http://schemas.microsoft.com/office/powerpoint/2010/main" val="21947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6E6996-8CB8-7348-817C-7C2A502BD23C}"/>
              </a:ext>
            </a:extLst>
          </p:cNvPr>
          <p:cNvSpPr/>
          <p:nvPr/>
        </p:nvSpPr>
        <p:spPr>
          <a:xfrm>
            <a:off x="1" y="6300257"/>
            <a:ext cx="12192000" cy="557742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49BAA7-3457-524A-8683-463042A7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" y="6458380"/>
            <a:ext cx="650677" cy="198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16B616-DA7F-DE42-82A9-6F31ACAA7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342" y="6472630"/>
            <a:ext cx="787872" cy="14412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82" y="774752"/>
            <a:ext cx="8128000" cy="5842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430D58A8-5637-3D41-AF71-F3F40CB648FF}"/>
              </a:ext>
            </a:extLst>
          </p:cNvPr>
          <p:cNvSpPr/>
          <p:nvPr/>
        </p:nvSpPr>
        <p:spPr>
          <a:xfrm>
            <a:off x="10779368" y="582283"/>
            <a:ext cx="857614" cy="45719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sp>
        <p:nvSpPr>
          <p:cNvPr id="7" name="מלבן 6"/>
          <p:cNvSpPr/>
          <p:nvPr/>
        </p:nvSpPr>
        <p:spPr>
          <a:xfrm>
            <a:off x="10682629" y="213824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תמונה 5</a:t>
            </a:r>
            <a:endParaRPr lang="he-IL" sz="2000" dirty="0"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377755" y="5499988"/>
            <a:ext cx="2051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© מוזיאון העם היהודי בבית התפוצות, המרכז לתיעוד חזותי ע"ש אוסטר, באדיבות 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אנה </a:t>
            </a:r>
            <a:r>
              <a:rPr lang="he-IL" sz="1100" dirty="0" err="1">
                <a:latin typeface="Open Sans Hebrew" pitchFamily="2" charset="-79"/>
                <a:cs typeface="Open Sans Hebrew" pitchFamily="2" charset="-79"/>
              </a:rPr>
              <a:t>באואר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, רמת גן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5A531E-2962-4342-BAAC-4915961FB783}"/>
              </a:ext>
            </a:extLst>
          </p:cNvPr>
          <p:cNvSpPr txBox="1"/>
          <p:nvPr/>
        </p:nvSpPr>
        <p:spPr>
          <a:xfrm>
            <a:off x="250489" y="626362"/>
            <a:ext cx="298631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תארו: מה רואים בתמונה?</a:t>
            </a:r>
          </a:p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latin typeface="Open Sans Hebrew" pitchFamily="2" charset="-79"/>
                <a:cs typeface="Open Sans Hebrew" pitchFamily="2" charset="-79"/>
              </a:rPr>
              <a:t>איך אפשר לדעת שהתמונה צולמה בעבר?</a:t>
            </a:r>
          </a:p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latin typeface="Open Sans Hebrew" pitchFamily="2" charset="-79"/>
                <a:cs typeface="Open Sans Hebrew" pitchFamily="2" charset="-79"/>
              </a:rPr>
              <a:t>מה הסיפור/ההתרחשות בתמונה?</a:t>
            </a:r>
          </a:p>
        </p:txBody>
      </p:sp>
    </p:spTree>
    <p:extLst>
      <p:ext uri="{BB962C8B-B14F-4D97-AF65-F5344CB8AC3E}">
        <p14:creationId xmlns:p14="http://schemas.microsoft.com/office/powerpoint/2010/main" val="51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6E6996-8CB8-7348-817C-7C2A502BD23C}"/>
              </a:ext>
            </a:extLst>
          </p:cNvPr>
          <p:cNvSpPr/>
          <p:nvPr/>
        </p:nvSpPr>
        <p:spPr>
          <a:xfrm>
            <a:off x="1" y="6300257"/>
            <a:ext cx="12192000" cy="557742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49BAA7-3457-524A-8683-463042A7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" y="6458380"/>
            <a:ext cx="650677" cy="198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16B616-DA7F-DE42-82A9-6F31ACAA7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342" y="6472630"/>
            <a:ext cx="787872" cy="1441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82" y="754265"/>
            <a:ext cx="8128000" cy="51943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430D58A8-5637-3D41-AF71-F3F40CB648FF}"/>
              </a:ext>
            </a:extLst>
          </p:cNvPr>
          <p:cNvSpPr/>
          <p:nvPr/>
        </p:nvSpPr>
        <p:spPr>
          <a:xfrm>
            <a:off x="10779368" y="582283"/>
            <a:ext cx="857614" cy="45719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sp>
        <p:nvSpPr>
          <p:cNvPr id="7" name="מלבן 6"/>
          <p:cNvSpPr/>
          <p:nvPr/>
        </p:nvSpPr>
        <p:spPr>
          <a:xfrm>
            <a:off x="10682629" y="213824"/>
            <a:ext cx="1042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תמונה 6</a:t>
            </a:r>
            <a:endParaRPr lang="he-IL" sz="2000" dirty="0"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056955" y="5960163"/>
            <a:ext cx="65800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© מוזיאון העם היהודי בבית התפוצות, המרכז לתיעוד חזותי ע"ש אוסטר, באדיבות 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שאול </a:t>
            </a:r>
            <a:r>
              <a:rPr lang="he-IL" sz="1100" dirty="0" err="1">
                <a:latin typeface="Open Sans Hebrew" pitchFamily="2" charset="-79"/>
                <a:cs typeface="Open Sans Hebrew" pitchFamily="2" charset="-79"/>
              </a:rPr>
              <a:t>סחייק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, תל-אביב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5A531E-2962-4342-BAAC-4915961FB783}"/>
              </a:ext>
            </a:extLst>
          </p:cNvPr>
          <p:cNvSpPr txBox="1"/>
          <p:nvPr/>
        </p:nvSpPr>
        <p:spPr>
          <a:xfrm>
            <a:off x="250489" y="591194"/>
            <a:ext cx="298631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תארו: מה רואים בתמונה?</a:t>
            </a:r>
          </a:p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latin typeface="Open Sans Hebrew" pitchFamily="2" charset="-79"/>
                <a:cs typeface="Open Sans Hebrew" pitchFamily="2" charset="-79"/>
              </a:rPr>
              <a:t>איך אפשר לדעת שהתמונה צולמה בעבר?</a:t>
            </a:r>
          </a:p>
          <a:p>
            <a:pPr marL="457200" indent="-457200" algn="r" defTabSz="457200" rtl="1" eaLnBrk="1" latinLnBrk="0" hangingPunct="1">
              <a:lnSpc>
                <a:spcPct val="150000"/>
              </a:lnSpc>
              <a:buClr>
                <a:srgbClr val="189D61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latin typeface="Open Sans Hebrew" pitchFamily="2" charset="-79"/>
                <a:cs typeface="Open Sans Hebrew" pitchFamily="2" charset="-79"/>
              </a:rPr>
              <a:t>מה הסיפור/ההתרחשות בתמונה?</a:t>
            </a:r>
          </a:p>
        </p:txBody>
      </p:sp>
    </p:spTree>
    <p:extLst>
      <p:ext uri="{BB962C8B-B14F-4D97-AF65-F5344CB8AC3E}">
        <p14:creationId xmlns:p14="http://schemas.microsoft.com/office/powerpoint/2010/main" val="37523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430D58A8-5637-3D41-AF71-F3F40CB648FF}"/>
              </a:ext>
            </a:extLst>
          </p:cNvPr>
          <p:cNvSpPr/>
          <p:nvPr/>
        </p:nvSpPr>
        <p:spPr>
          <a:xfrm>
            <a:off x="7063392" y="582283"/>
            <a:ext cx="4538422" cy="45719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7063392" y="205032"/>
            <a:ext cx="4538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על איזו תמונה תרצו ללמוד בהמשך המפגש?</a:t>
            </a:r>
            <a:endParaRPr lang="he-IL" sz="2000" dirty="0">
              <a:latin typeface="Open Sans Hebrew" pitchFamily="2" charset="-79"/>
              <a:cs typeface="Open Sans Hebrew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69" y="1160582"/>
            <a:ext cx="2821545" cy="1860456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0568351" y="881388"/>
            <a:ext cx="1138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400" b="1" dirty="0" smtClean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  <a:t>תמונה 1</a:t>
            </a:r>
            <a:endParaRPr lang="he-IL" sz="1400" b="1" dirty="0">
              <a:solidFill>
                <a:srgbClr val="29A4C0"/>
              </a:solidFill>
              <a:latin typeface="Open Sans Hebrew" pitchFamily="2" charset="-79"/>
              <a:cs typeface="Open Sans Hebrew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04" y="1160582"/>
            <a:ext cx="2109176" cy="2736228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7060716" y="859381"/>
            <a:ext cx="1138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400" b="1" dirty="0" smtClean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  <a:t>תמונה 2</a:t>
            </a:r>
            <a:endParaRPr lang="he-IL" sz="1400" b="1" dirty="0">
              <a:solidFill>
                <a:srgbClr val="29A4C0"/>
              </a:solidFill>
              <a:latin typeface="Open Sans Hebrew" pitchFamily="2" charset="-79"/>
              <a:cs typeface="Open Sans Hebrew" pitchFamily="2" charset="-79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34" y="1160582"/>
            <a:ext cx="2215131" cy="2149705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117351" y="871056"/>
            <a:ext cx="1138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400" b="1" dirty="0" smtClean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  <a:t>תמונה 3</a:t>
            </a:r>
            <a:endParaRPr lang="he-IL" sz="1400" b="1" dirty="0">
              <a:solidFill>
                <a:srgbClr val="29A4C0"/>
              </a:solidFill>
              <a:latin typeface="Open Sans Hebrew" pitchFamily="2" charset="-79"/>
              <a:cs typeface="Open Sans Hebrew" pitchFamily="2" charset="-79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432" y="4268702"/>
            <a:ext cx="2898893" cy="1861633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10485453" y="3972235"/>
            <a:ext cx="1138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400" b="1" dirty="0" smtClean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  <a:t>תמונה 4</a:t>
            </a:r>
            <a:endParaRPr lang="he-IL" sz="1400" b="1" dirty="0">
              <a:solidFill>
                <a:srgbClr val="29A4C0"/>
              </a:solidFill>
              <a:latin typeface="Open Sans Hebrew" pitchFamily="2" charset="-79"/>
              <a:cs typeface="Open Sans Hebrew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46" y="4268702"/>
            <a:ext cx="2590098" cy="1861633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7079288" y="3954666"/>
            <a:ext cx="1138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400" b="1" dirty="0" smtClean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  <a:t>תמונה 5</a:t>
            </a:r>
            <a:endParaRPr lang="he-IL" sz="1400" b="1" dirty="0">
              <a:solidFill>
                <a:srgbClr val="29A4C0"/>
              </a:solidFill>
              <a:latin typeface="Open Sans Hebrew" pitchFamily="2" charset="-79"/>
              <a:cs typeface="Open Sans Hebrew" pitchFamily="2" charset="-79"/>
            </a:endParaRP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96" y="4268701"/>
            <a:ext cx="2913069" cy="1861633"/>
          </a:xfrm>
          <a:prstGeom prst="rect">
            <a:avLst/>
          </a:prstGeom>
        </p:spPr>
      </p:pic>
      <p:sp>
        <p:nvSpPr>
          <p:cNvPr id="15" name="מלבן 14"/>
          <p:cNvSpPr/>
          <p:nvPr/>
        </p:nvSpPr>
        <p:spPr>
          <a:xfrm>
            <a:off x="4121117" y="3960925"/>
            <a:ext cx="1138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400" b="1" dirty="0" smtClean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  <a:t>תמונה 6</a:t>
            </a:r>
            <a:endParaRPr lang="he-IL" sz="1400" b="1" dirty="0">
              <a:solidFill>
                <a:srgbClr val="29A4C0"/>
              </a:solidFill>
              <a:latin typeface="Open Sans Hebrew" pitchFamily="2" charset="-79"/>
              <a:cs typeface="Open Sans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156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36E6996-8CB8-7348-817C-7C2A502BD23C}"/>
              </a:ext>
            </a:extLst>
          </p:cNvPr>
          <p:cNvSpPr/>
          <p:nvPr/>
        </p:nvSpPr>
        <p:spPr>
          <a:xfrm>
            <a:off x="1" y="6300257"/>
            <a:ext cx="12192000" cy="557742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449BAA7-3457-524A-8683-463042A70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9" y="6458380"/>
            <a:ext cx="650677" cy="198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416B616-DA7F-DE42-82A9-6F31ACAA7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342" y="6472630"/>
            <a:ext cx="787872" cy="14412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55" y="766661"/>
            <a:ext cx="4968260" cy="327594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6559062" y="4042607"/>
            <a:ext cx="51218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©מוזיאון העם היהודי בבית התפוצות, המרכז לתיעוד חזותי ע"ש אוסטר </a:t>
            </a:r>
          </a:p>
          <a:p>
            <a:pPr algn="r" rtl="1"/>
            <a:r>
              <a:rPr lang="he-IL" sz="1100" dirty="0" smtClean="0">
                <a:latin typeface="Open Sans Hebrew" pitchFamily="2" charset="-79"/>
                <a:cs typeface="Open Sans Hebrew" pitchFamily="2" charset="-79"/>
              </a:rPr>
              <a:t>באדיבות רעיה </a:t>
            </a:r>
            <a:r>
              <a:rPr lang="he-IL" sz="1100" dirty="0" err="1">
                <a:latin typeface="Open Sans Hebrew" pitchFamily="2" charset="-79"/>
                <a:cs typeface="Open Sans Hebrew" pitchFamily="2" charset="-79"/>
              </a:rPr>
              <a:t>ווירה</a:t>
            </a:r>
            <a:r>
              <a:rPr lang="he-IL" sz="1100" dirty="0">
                <a:latin typeface="Open Sans Hebrew" pitchFamily="2" charset="-79"/>
                <a:cs typeface="Open Sans Hebrew" pitchFamily="2" charset="-79"/>
              </a:rPr>
              <a:t>, אסטוניה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30D58A8-5637-3D41-AF71-F3F40CB648FF}"/>
              </a:ext>
            </a:extLst>
          </p:cNvPr>
          <p:cNvSpPr/>
          <p:nvPr/>
        </p:nvSpPr>
        <p:spPr>
          <a:xfrm>
            <a:off x="6031524" y="582283"/>
            <a:ext cx="5570290" cy="45719"/>
          </a:xfrm>
          <a:prstGeom prst="rect">
            <a:avLst/>
          </a:prstGeom>
          <a:solidFill>
            <a:srgbClr val="29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sp>
        <p:nvSpPr>
          <p:cNvPr id="2" name="מלבן 1"/>
          <p:cNvSpPr/>
          <p:nvPr/>
        </p:nvSpPr>
        <p:spPr>
          <a:xfrm>
            <a:off x="5958581" y="205032"/>
            <a:ext cx="5766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ילדים בקייטנה. </a:t>
            </a:r>
            <a:r>
              <a:rPr lang="he-IL" sz="2000" dirty="0" err="1">
                <a:latin typeface="Open Sans Hebrew" pitchFamily="2" charset="-79"/>
                <a:cs typeface="Open Sans Hebrew" pitchFamily="2" charset="-79"/>
              </a:rPr>
              <a:t>חולודניה</a:t>
            </a:r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 </a:t>
            </a:r>
            <a:r>
              <a:rPr lang="he-IL" sz="2000" dirty="0" err="1">
                <a:latin typeface="Open Sans Hebrew" pitchFamily="2" charset="-79"/>
                <a:cs typeface="Open Sans Hebrew" pitchFamily="2" charset="-79"/>
              </a:rPr>
              <a:t>בלקה</a:t>
            </a:r>
            <a:r>
              <a:rPr lang="he-IL" sz="2000" dirty="0">
                <a:latin typeface="Open Sans Hebrew" pitchFamily="2" charset="-79"/>
                <a:cs typeface="Open Sans Hebrew" pitchFamily="2" charset="-79"/>
              </a:rPr>
              <a:t>, אודסה, אוקראינה, </a:t>
            </a:r>
            <a:r>
              <a:rPr lang="he-IL" sz="2000" dirty="0" smtClean="0">
                <a:latin typeface="Open Sans Hebrew" pitchFamily="2" charset="-79"/>
                <a:cs typeface="Open Sans Hebrew" pitchFamily="2" charset="-79"/>
              </a:rPr>
              <a:t>1932</a:t>
            </a:r>
            <a:endParaRPr lang="he-IL" sz="2000" dirty="0">
              <a:latin typeface="Open Sans Hebrew" pitchFamily="2" charset="-79"/>
              <a:cs typeface="Open Sans Hebrew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9" y="1804966"/>
            <a:ext cx="5543550" cy="388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568B44-212D-804A-9EBC-C973BAC38AA4}"/>
              </a:ext>
            </a:extLst>
          </p:cNvPr>
          <p:cNvSpPr txBox="1"/>
          <p:nvPr/>
        </p:nvSpPr>
        <p:spPr>
          <a:xfrm>
            <a:off x="2303792" y="1205543"/>
            <a:ext cx="3654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 smtClean="0">
                <a:solidFill>
                  <a:schemeClr val="tx1"/>
                </a:solidFill>
                <a:effectLst/>
                <a:latin typeface="Open Sans Hebrew" pitchFamily="2" charset="-79"/>
                <a:cs typeface="Open Sans Hebrew" pitchFamily="2" charset="-79"/>
              </a:rPr>
              <a:t>אוקראינה</a:t>
            </a:r>
            <a:endParaRPr lang="en-US" sz="2000" dirty="0">
              <a:solidFill>
                <a:schemeClr val="tx1"/>
              </a:solidFill>
              <a:latin typeface="Open Sans Hebrew" pitchFamily="2" charset="-79"/>
              <a:cs typeface="Open Sans Hebrew" pitchFamily="2" charset="-79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94F91DD0-D4EE-014F-BA78-7DE9DE4C8979}"/>
              </a:ext>
            </a:extLst>
          </p:cNvPr>
          <p:cNvSpPr/>
          <p:nvPr/>
        </p:nvSpPr>
        <p:spPr>
          <a:xfrm>
            <a:off x="4852557" y="1582794"/>
            <a:ext cx="1000707" cy="45719"/>
          </a:xfrm>
          <a:prstGeom prst="rect">
            <a:avLst/>
          </a:prstGeom>
          <a:solidFill>
            <a:srgbClr val="EC5F59"/>
          </a:solidFill>
          <a:ln>
            <a:solidFill>
              <a:srgbClr val="EC5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53" y="4079254"/>
            <a:ext cx="365193" cy="32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919" y="1474848"/>
            <a:ext cx="2768707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100" dirty="0">
                <a:solidFill>
                  <a:srgbClr val="29A4C0"/>
                </a:solidFill>
                <a:latin typeface="Open Sans Hebrew" pitchFamily="2" charset="-79"/>
                <a:cs typeface="Open Sans Hebrew" pitchFamily="2" charset="-79"/>
              </a:rPr>
              <a:t>הדגל הכחול מייצג את מיקומה של מדינת ישראל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21" y="2717225"/>
            <a:ext cx="215949" cy="38108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8" y="2533033"/>
            <a:ext cx="215949" cy="36838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17" y="2796279"/>
            <a:ext cx="215949" cy="36838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69" y="3953294"/>
            <a:ext cx="215949" cy="36838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71" y="3336525"/>
            <a:ext cx="215949" cy="368384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17" y="3858415"/>
            <a:ext cx="215949" cy="36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3824</TotalTime>
  <Words>491</Words>
  <Application>Microsoft Office PowerPoint</Application>
  <PresentationFormat>מותאם אישית</PresentationFormat>
  <Paragraphs>81</Paragraphs>
  <Slides>14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2" baseType="lpstr">
      <vt:lpstr>Arial</vt:lpstr>
      <vt:lpstr>Open Sans Hebrew</vt:lpstr>
      <vt:lpstr>Calibri</vt:lpstr>
      <vt:lpstr>Courier New</vt:lpstr>
      <vt:lpstr>Heebo</vt:lpstr>
      <vt:lpstr>Wingdings 3</vt:lpstr>
      <vt:lpstr>Century Gothic</vt:lpstr>
      <vt:lpstr>עשן מתפתל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המרחב הישראלי</dc:title>
  <dc:creator>Michal Schwartz</dc:creator>
  <cp:lastModifiedBy>Anat</cp:lastModifiedBy>
  <cp:revision>189</cp:revision>
  <cp:lastPrinted>2019-09-08T06:06:22Z</cp:lastPrinted>
  <dcterms:created xsi:type="dcterms:W3CDTF">2019-08-15T08:43:21Z</dcterms:created>
  <dcterms:modified xsi:type="dcterms:W3CDTF">2020-04-05T12:35:10Z</dcterms:modified>
</cp:coreProperties>
</file>